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6"/>
  </p:notesMasterIdLst>
  <p:handoutMasterIdLst>
    <p:handoutMasterId r:id="rId7"/>
  </p:handoutMasterIdLst>
  <p:sldIdLst>
    <p:sldId id="497" r:id="rId2"/>
    <p:sldId id="573" r:id="rId3"/>
    <p:sldId id="704" r:id="rId4"/>
    <p:sldId id="274" r:id="rId5"/>
  </p:sldIdLst>
  <p:sldSz cx="12192000" cy="6858000"/>
  <p:notesSz cx="7010400" cy="92964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ker, David" initials="JD" lastIdx="1" clrIdx="0">
    <p:extLst/>
  </p:cmAuthor>
  <p:cmAuthor id="2" name="Mark Bonchek" initials="MB" lastIdx="1" clrIdx="1">
    <p:extLst/>
  </p:cmAuthor>
  <p:cmAuthor id="3" name="Callies + Schewe" initials="TJ" lastIdx="1" clrIdx="2"/>
  <p:cmAuthor id="4" name="Jordan Cao" initials="JC" lastIdx="1" clrIdx="3">
    <p:extLst/>
  </p:cmAuthor>
  <p:cmAuthor id="5" name="Jordan Cao" initials="JC [2]" lastIdx="1" clrIdx="4">
    <p:extLst/>
  </p:cmAuthor>
  <p:cmAuthor id="6" name="Jordan Cao" initials="JC [3]" lastIdx="1" clrIdx="5">
    <p:extLst/>
  </p:cmAuthor>
  <p:cmAuthor id="7" name="Jordan Cao" initials="JC [4]" lastIdx="1" clrIdx="6">
    <p:extLst/>
  </p:cmAuthor>
  <p:cmAuthor id="8" name="Jordan Cao" initials="JC [5]" lastIdx="1" clrIdx="7">
    <p:extLst/>
  </p:cmAuthor>
  <p:cmAuthor id="9" name="Jordan Cao" initials="JC [6]" lastIdx="2" clrIdx="8">
    <p:extLst/>
  </p:cmAuthor>
  <p:cmAuthor id="10" name="Jordan Cao" initials="JC [7]" lastIdx="1" clrIdx="9">
    <p:extLst/>
  </p:cmAuthor>
  <p:cmAuthor id="11" name="Jordan Cao" initials="JC [8]" lastIdx="1" clrIdx="10">
    <p:extLst/>
  </p:cmAuthor>
  <p:cmAuthor id="12" name="Jordan Cao" initials="JC [9]" lastIdx="1" clrIdx="11">
    <p:extLst/>
  </p:cmAuthor>
  <p:cmAuthor id="13" name="Jordan Cao" initials="JC [10]" lastIdx="1" clrIdx="1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EFBFF"/>
    <a:srgbClr val="4AA3DA"/>
    <a:srgbClr val="024EAA"/>
    <a:srgbClr val="000066"/>
    <a:srgbClr val="CCCC00"/>
    <a:srgbClr val="CC9900"/>
    <a:srgbClr val="000000"/>
    <a:srgbClr val="696969"/>
    <a:srgbClr val="6D6D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85" autoAdjust="0"/>
    <p:restoredTop sz="71707" autoAdjust="0"/>
  </p:normalViewPr>
  <p:slideViewPr>
    <p:cSldViewPr snapToGrid="0" showGuides="1">
      <p:cViewPr varScale="1">
        <p:scale>
          <a:sx n="108" d="100"/>
          <a:sy n="108" d="100"/>
        </p:scale>
        <p:origin x="1184" y="192"/>
      </p:cViewPr>
      <p:guideLst>
        <p:guide orient="horz" pos="2160"/>
        <p:guide pos="3840"/>
      </p:guideLst>
    </p:cSldViewPr>
  </p:slideViewPr>
  <p:notesTextViewPr>
    <p:cViewPr>
      <p:scale>
        <a:sx n="1" d="1"/>
        <a:sy n="1" d="1"/>
      </p:scale>
      <p:origin x="0" y="0"/>
    </p:cViewPr>
  </p:notesTextViewPr>
  <p:sorterViewPr>
    <p:cViewPr>
      <p:scale>
        <a:sx n="82" d="100"/>
        <a:sy n="82" d="100"/>
      </p:scale>
      <p:origin x="0" y="0"/>
    </p:cViewPr>
  </p:sorterViewPr>
  <p:notesViewPr>
    <p:cSldViewPr snapToGrid="0">
      <p:cViewPr varScale="1">
        <p:scale>
          <a:sx n="97" d="100"/>
          <a:sy n="97" d="100"/>
        </p:scale>
        <p:origin x="3080"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A0A3ED-4CC5-4F66-9895-B87258A4AC67}"/>
              </a:ext>
            </a:extLst>
          </p:cNvPr>
          <p:cNvSpPr>
            <a:spLocks noGrp="1"/>
          </p:cNvSpPr>
          <p:nvPr>
            <p:ph type="hdr" sz="quarter"/>
          </p:nvPr>
        </p:nvSpPr>
        <p:spPr>
          <a:xfrm>
            <a:off x="0" y="1"/>
            <a:ext cx="3037840"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FC1481-02AD-409E-8F21-478798CF7EF2}"/>
              </a:ext>
            </a:extLst>
          </p:cNvPr>
          <p:cNvSpPr>
            <a:spLocks noGrp="1"/>
          </p:cNvSpPr>
          <p:nvPr>
            <p:ph type="dt" sz="quarter" idx="1"/>
          </p:nvPr>
        </p:nvSpPr>
        <p:spPr>
          <a:xfrm>
            <a:off x="3970938" y="1"/>
            <a:ext cx="3037840" cy="466725"/>
          </a:xfrm>
          <a:prstGeom prst="rect">
            <a:avLst/>
          </a:prstGeom>
        </p:spPr>
        <p:txBody>
          <a:bodyPr vert="horz" lIns="91440" tIns="45720" rIns="91440" bIns="45720" rtlCol="0"/>
          <a:lstStyle>
            <a:lvl1pPr algn="r">
              <a:defRPr sz="1200"/>
            </a:lvl1pPr>
          </a:lstStyle>
          <a:p>
            <a:fld id="{7ADC8B9B-74C2-4EDA-977D-C661DF7DD9CD}" type="datetimeFigureOut">
              <a:rPr lang="en-US" smtClean="0"/>
              <a:t>5/2/18</a:t>
            </a:fld>
            <a:endParaRPr lang="en-US"/>
          </a:p>
        </p:txBody>
      </p:sp>
      <p:sp>
        <p:nvSpPr>
          <p:cNvPr id="4" name="Footer Placeholder 3">
            <a:extLst>
              <a:ext uri="{FF2B5EF4-FFF2-40B4-BE49-F238E27FC236}">
                <a16:creationId xmlns:a16="http://schemas.microsoft.com/office/drawing/2014/main" id="{370CAF97-C1AB-41E1-A894-2EA89C2FE86F}"/>
              </a:ext>
            </a:extLst>
          </p:cNvPr>
          <p:cNvSpPr>
            <a:spLocks noGrp="1"/>
          </p:cNvSpPr>
          <p:nvPr>
            <p:ph type="ftr" sz="quarter" idx="2"/>
          </p:nvPr>
        </p:nvSpPr>
        <p:spPr>
          <a:xfrm>
            <a:off x="0" y="8829676"/>
            <a:ext cx="303784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2088D33-DBC0-4931-B40F-05BDC556770C}"/>
              </a:ext>
            </a:extLst>
          </p:cNvPr>
          <p:cNvSpPr>
            <a:spLocks noGrp="1"/>
          </p:cNvSpPr>
          <p:nvPr>
            <p:ph type="sldNum" sz="quarter" idx="3"/>
          </p:nvPr>
        </p:nvSpPr>
        <p:spPr>
          <a:xfrm>
            <a:off x="3970938" y="8829676"/>
            <a:ext cx="3037840" cy="466725"/>
          </a:xfrm>
          <a:prstGeom prst="rect">
            <a:avLst/>
          </a:prstGeom>
        </p:spPr>
        <p:txBody>
          <a:bodyPr vert="horz" lIns="91440" tIns="45720" rIns="91440" bIns="45720" rtlCol="0" anchor="b"/>
          <a:lstStyle>
            <a:lvl1pPr algn="r">
              <a:defRPr sz="1200"/>
            </a:lvl1pPr>
          </a:lstStyle>
          <a:p>
            <a:fld id="{C0FACB32-4D65-4835-8B01-4A51F0E0460B}" type="slidenum">
              <a:rPr lang="en-US" smtClean="0"/>
              <a:t>‹#›</a:t>
            </a:fld>
            <a:endParaRPr lang="en-US"/>
          </a:p>
        </p:txBody>
      </p:sp>
    </p:spTree>
    <p:extLst>
      <p:ext uri="{BB962C8B-B14F-4D97-AF65-F5344CB8AC3E}">
        <p14:creationId xmlns:p14="http://schemas.microsoft.com/office/powerpoint/2010/main" val="1466119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1440" tIns="45720" rIns="91440" bIns="45720" rtlCol="0"/>
          <a:lstStyle>
            <a:lvl1pPr algn="r">
              <a:defRPr sz="1200"/>
            </a:lvl1pPr>
          </a:lstStyle>
          <a:p>
            <a:fld id="{6B801B56-42FD-4B46-B59F-0AD7CF634886}" type="datetimeFigureOut">
              <a:rPr lang="en-US" smtClean="0"/>
              <a:t>5/2/18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1440" tIns="45720" rIns="91440" bIns="45720" rtlCol="0" anchor="b"/>
          <a:lstStyle>
            <a:lvl1pPr algn="r">
              <a:defRPr sz="1200"/>
            </a:lvl1pPr>
          </a:lstStyle>
          <a:p>
            <a:fld id="{1014D27B-1C49-4C4A-935A-9365B88FF7C5}" type="slidenum">
              <a:rPr lang="en-US" smtClean="0"/>
              <a:t>‹#›</a:t>
            </a:fld>
            <a:endParaRPr lang="en-US"/>
          </a:p>
        </p:txBody>
      </p:sp>
    </p:spTree>
    <p:extLst>
      <p:ext uri="{BB962C8B-B14F-4D97-AF65-F5344CB8AC3E}">
        <p14:creationId xmlns:p14="http://schemas.microsoft.com/office/powerpoint/2010/main" val="2467631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0" i="0" kern="1200" dirty="0">
                <a:solidFill>
                  <a:schemeClr val="tx1"/>
                </a:solidFill>
                <a:effectLst/>
                <a:latin typeface="+mn-lt"/>
                <a:ea typeface="+mn-ea"/>
                <a:cs typeface="+mn-cs"/>
              </a:rPr>
              <a:t>SAP’s vision is to help the world run better and improve people’s lives. As SAP solutions</a:t>
            </a:r>
            <a:r>
              <a:rPr lang="en-US" sz="1200" b="0" i="0" kern="1200" baseline="0" dirty="0">
                <a:solidFill>
                  <a:schemeClr val="tx1"/>
                </a:solidFill>
                <a:effectLst/>
                <a:latin typeface="+mn-lt"/>
                <a:ea typeface="+mn-ea"/>
                <a:cs typeface="+mn-cs"/>
              </a:rPr>
              <a:t> touches 76% of the world’s transaction revenue, we have a huge impact on the world and everyone on it.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Our </a:t>
            </a:r>
            <a:r>
              <a:rPr lang="en-US" sz="1200" b="1" kern="1200" dirty="0">
                <a:solidFill>
                  <a:schemeClr val="tx1"/>
                </a:solidFill>
                <a:effectLst/>
                <a:latin typeface="+mn-lt"/>
                <a:ea typeface="+mn-ea"/>
                <a:cs typeface="+mn-cs"/>
              </a:rPr>
              <a:t>Strategy is</a:t>
            </a:r>
            <a:r>
              <a:rPr lang="en-US" sz="1200" b="0" i="0" kern="1200" dirty="0">
                <a:solidFill>
                  <a:schemeClr val="tx1"/>
                </a:solidFill>
                <a:effectLst/>
                <a:latin typeface="+mn-lt"/>
                <a:ea typeface="+mn-ea"/>
                <a:cs typeface="+mn-cs"/>
              </a:rPr>
              <a:t> to be “Be the Most Innovative Cloud Company powered </a:t>
            </a:r>
            <a:r>
              <a:rPr lang="en-US" sz="1200" b="1" i="0" kern="1200" dirty="0">
                <a:solidFill>
                  <a:schemeClr val="tx1"/>
                </a:solidFill>
                <a:effectLst/>
                <a:latin typeface="+mn-lt"/>
                <a:ea typeface="+mn-ea"/>
                <a:cs typeface="+mn-cs"/>
              </a:rPr>
              <a:t>by SAP HANA</a:t>
            </a:r>
            <a:r>
              <a:rPr lang="en-US" sz="1200" b="0" i="0" kern="1200" dirty="0">
                <a:solidFill>
                  <a:schemeClr val="tx1"/>
                </a:solidFill>
                <a:effectLst/>
                <a:latin typeface="+mn-lt"/>
                <a:ea typeface="+mn-ea"/>
                <a:cs typeface="+mn-cs"/>
              </a:rPr>
              <a:t>” is how we can solve the world’s greatest challenges. Our core strategy guiding principles enable us to drive innovation in our cloud applications and platform solutions as well deliver end-to-end customer value through a One SAP mindset.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entire</a:t>
            </a:r>
            <a:r>
              <a:rPr lang="en-US" sz="1200" b="0" i="0" kern="1200" baseline="0" dirty="0">
                <a:solidFill>
                  <a:schemeClr val="tx1"/>
                </a:solidFill>
                <a:effectLst/>
                <a:latin typeface="+mn-lt"/>
                <a:ea typeface="+mn-ea"/>
                <a:cs typeface="+mn-cs"/>
              </a:rPr>
              <a:t> company’s strategy is being “powered by SAP HANA. It is the foundation of everything we do from applications (cloud and </a:t>
            </a:r>
            <a:r>
              <a:rPr lang="en-US" sz="1200" b="0" i="0" kern="1200" baseline="0" dirty="0" err="1">
                <a:solidFill>
                  <a:schemeClr val="tx1"/>
                </a:solidFill>
                <a:effectLst/>
                <a:latin typeface="+mn-lt"/>
                <a:ea typeface="+mn-ea"/>
                <a:cs typeface="+mn-cs"/>
              </a:rPr>
              <a:t>onpremise</a:t>
            </a:r>
            <a:r>
              <a:rPr lang="en-US" sz="1200" b="0" i="0" kern="1200" baseline="0" dirty="0">
                <a:solidFill>
                  <a:schemeClr val="tx1"/>
                </a:solidFill>
                <a:effectLst/>
                <a:latin typeface="+mn-lt"/>
                <a:ea typeface="+mn-ea"/>
                <a:cs typeface="+mn-cs"/>
              </a:rPr>
              <a:t>), analytics, Leonardo for </a:t>
            </a:r>
            <a:r>
              <a:rPr lang="en-US" sz="1200" b="0" i="0" kern="1200" baseline="0" dirty="0" err="1">
                <a:solidFill>
                  <a:schemeClr val="tx1"/>
                </a:solidFill>
                <a:effectLst/>
                <a:latin typeface="+mn-lt"/>
                <a:ea typeface="+mn-ea"/>
                <a:cs typeface="+mn-cs"/>
              </a:rPr>
              <a:t>IoT</a:t>
            </a:r>
            <a:r>
              <a:rPr lang="en-US" sz="1200" b="0" i="0" kern="1200" baseline="0" dirty="0">
                <a:solidFill>
                  <a:schemeClr val="tx1"/>
                </a:solidFill>
                <a:effectLst/>
                <a:latin typeface="+mn-lt"/>
                <a:ea typeface="+mn-ea"/>
                <a:cs typeface="+mn-cs"/>
              </a:rPr>
              <a:t> and machine learning, and general purpose data management supporting customers in an open and heterogenous environment.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SAP HANA is the heart of our Universal Data Management solution which provides the end-to-end database and data management foundation for all customers. </a:t>
            </a:r>
            <a:endParaRPr lang="en-US" dirty="0"/>
          </a:p>
          <a:p>
            <a:endParaRPr lang="en-US" b="0" dirty="0"/>
          </a:p>
          <a:p>
            <a:endParaRPr lang="en-US" b="0" dirty="0"/>
          </a:p>
          <a:p>
            <a:r>
              <a:rPr lang="en-US" b="0" dirty="0"/>
              <a:t>SAP’s </a:t>
            </a:r>
            <a:r>
              <a:rPr lang="en-US" b="1" dirty="0"/>
              <a:t>modern data</a:t>
            </a:r>
            <a:r>
              <a:rPr lang="en-US" b="1" baseline="0" dirty="0"/>
              <a:t> framework </a:t>
            </a:r>
            <a:r>
              <a:rPr lang="en-US" b="0" baseline="0" dirty="0"/>
              <a:t>was designed for the </a:t>
            </a:r>
            <a:r>
              <a:rPr lang="en-US" b="1" baseline="0" dirty="0"/>
              <a:t>bi-modal</a:t>
            </a:r>
            <a:r>
              <a:rPr lang="en-US" b="0" baseline="0" dirty="0"/>
              <a:t>, universal data world and designed for the ground up to achieve the 7 Universal Data Laws</a:t>
            </a:r>
          </a:p>
          <a:p>
            <a:endParaRPr lang="en-US" b="1" baseline="0" dirty="0"/>
          </a:p>
          <a:p>
            <a:r>
              <a:rPr lang="en-US" b="0" baseline="0" dirty="0"/>
              <a:t>With </a:t>
            </a:r>
            <a:r>
              <a:rPr lang="en-US" b="1" baseline="0" dirty="0"/>
              <a:t>one query</a:t>
            </a:r>
            <a:r>
              <a:rPr lang="en-US" b="0" baseline="0" dirty="0"/>
              <a:t>, SAP’s modern data platform can deliver results from a </a:t>
            </a:r>
            <a:r>
              <a:rPr lang="en-US" b="1" baseline="0" dirty="0"/>
              <a:t>single logical data set </a:t>
            </a:r>
            <a:r>
              <a:rPr lang="en-US" b="0" baseline="0" dirty="0"/>
              <a:t>that covers your whole enterprise – that is </a:t>
            </a:r>
            <a:r>
              <a:rPr lang="en-US" b="1" baseline="0" dirty="0"/>
              <a:t>Universal Data</a:t>
            </a:r>
            <a:r>
              <a:rPr lang="en-US" b="0" baseline="0" dirty="0"/>
              <a:t>.</a:t>
            </a:r>
          </a:p>
          <a:p>
            <a:endParaRPr lang="en-US" b="1" baseline="0" dirty="0"/>
          </a:p>
          <a:p>
            <a:r>
              <a:rPr lang="en-US" baseline="0" dirty="0"/>
              <a:t>At it’s core is </a:t>
            </a:r>
            <a:r>
              <a:rPr lang="en-US" b="1" baseline="0" dirty="0"/>
              <a:t>SAP HANA </a:t>
            </a:r>
            <a:r>
              <a:rPr lang="en-US" baseline="0" dirty="0"/>
              <a:t>that has the </a:t>
            </a:r>
            <a:r>
              <a:rPr lang="en-US" b="1" baseline="0" dirty="0"/>
              <a:t>in-memory performance </a:t>
            </a:r>
            <a:r>
              <a:rPr lang="en-US" b="0" baseline="0" dirty="0"/>
              <a:t>(Law 1) </a:t>
            </a:r>
            <a:r>
              <a:rPr lang="en-US" baseline="0" dirty="0"/>
              <a:t>required to handle today’s data volumes. </a:t>
            </a:r>
          </a:p>
          <a:p>
            <a:endParaRPr lang="en-US" baseline="0" dirty="0"/>
          </a:p>
          <a:p>
            <a:r>
              <a:rPr lang="en-US" baseline="0" dirty="0"/>
              <a:t>Our solution was </a:t>
            </a:r>
            <a:r>
              <a:rPr lang="en-US" b="1" baseline="0" dirty="0"/>
              <a:t>designed</a:t>
            </a:r>
            <a:r>
              <a:rPr lang="en-US" baseline="0" dirty="0"/>
              <a:t> with the </a:t>
            </a:r>
            <a:r>
              <a:rPr lang="en-US" b="1" baseline="0" dirty="0"/>
              <a:t>freedom </a:t>
            </a:r>
            <a:r>
              <a:rPr lang="en-US" b="0" baseline="0" dirty="0"/>
              <a:t>(Law 2) </a:t>
            </a:r>
            <a:r>
              <a:rPr lang="en-US" baseline="0" dirty="0"/>
              <a:t>to run in the </a:t>
            </a:r>
            <a:r>
              <a:rPr lang="en-US" b="1" baseline="0" dirty="0"/>
              <a:t>cloud, hybrid and on premise </a:t>
            </a:r>
            <a:r>
              <a:rPr lang="en-US" baseline="0" dirty="0"/>
              <a:t>to give you the best price performance choices.</a:t>
            </a:r>
          </a:p>
          <a:p>
            <a:endParaRPr lang="en-US" baseline="0"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baseline="0" dirty="0"/>
              <a:t>The Modern Data Framework has built-in </a:t>
            </a:r>
            <a:r>
              <a:rPr lang="en-US" b="1" baseline="0" dirty="0"/>
              <a:t>enterprise modeling </a:t>
            </a:r>
            <a:r>
              <a:rPr lang="en-US" b="0" baseline="0" dirty="0"/>
              <a:t>(Law 3) </a:t>
            </a:r>
            <a:r>
              <a:rPr lang="en-US" baseline="0" dirty="0"/>
              <a:t>that can encompass your entire organizations </a:t>
            </a:r>
            <a:r>
              <a:rPr lang="en-US" b="1" baseline="0" dirty="0"/>
              <a:t>data</a:t>
            </a:r>
            <a:r>
              <a:rPr lang="en-US" baseline="0" dirty="0"/>
              <a:t> and </a:t>
            </a:r>
            <a:r>
              <a:rPr lang="en-US" b="1" baseline="0" dirty="0"/>
              <a:t>processes</a:t>
            </a:r>
            <a:r>
              <a:rPr lang="en-US" baseline="0" dirty="0"/>
              <a:t> in a </a:t>
            </a:r>
            <a:r>
              <a:rPr lang="en-US" b="1" baseline="0" dirty="0"/>
              <a:t>single model</a:t>
            </a:r>
            <a:r>
              <a:rPr lang="en-US" baseline="0" dirty="0"/>
              <a:t>.</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dirty="0"/>
          </a:p>
          <a:p>
            <a:r>
              <a:rPr lang="en-US" baseline="0" dirty="0"/>
              <a:t>SAP’s Modern Data Framework delivers </a:t>
            </a:r>
            <a:r>
              <a:rPr lang="en-US" b="1" baseline="0" dirty="0"/>
              <a:t>independent</a:t>
            </a:r>
            <a:r>
              <a:rPr lang="en-US" baseline="0" dirty="0"/>
              <a:t> </a:t>
            </a:r>
            <a:r>
              <a:rPr lang="en-US" b="1" baseline="0" dirty="0"/>
              <a:t>storage</a:t>
            </a:r>
            <a:r>
              <a:rPr lang="en-US" baseline="0" dirty="0"/>
              <a:t> and </a:t>
            </a:r>
            <a:r>
              <a:rPr lang="en-US" b="1" baseline="0" dirty="0"/>
              <a:t>compute </a:t>
            </a:r>
            <a:r>
              <a:rPr lang="en-US" b="0" baseline="0" dirty="0"/>
              <a:t>(Law 4) so you can </a:t>
            </a:r>
            <a:r>
              <a:rPr lang="en-US" b="1" baseline="0" dirty="0"/>
              <a:t>scale efficiently and effectively</a:t>
            </a:r>
            <a:r>
              <a:rPr lang="en-US" b="0" baseline="0" dirty="0"/>
              <a:t> regardless of ever changing demand.</a:t>
            </a:r>
            <a:endParaRPr lang="en-US" b="1" baseline="0" dirty="0"/>
          </a:p>
          <a:p>
            <a:endParaRPr lang="en-SG" dirty="0"/>
          </a:p>
          <a:p>
            <a:r>
              <a:rPr lang="en-SG" dirty="0"/>
              <a:t>In</a:t>
            </a:r>
            <a:r>
              <a:rPr lang="en-SG" baseline="0" dirty="0"/>
              <a:t> addition, SAP’s modern data framework has </a:t>
            </a:r>
            <a:r>
              <a:rPr lang="en-SG" b="1" baseline="0" dirty="0"/>
              <a:t>integration technology </a:t>
            </a:r>
            <a:r>
              <a:rPr lang="en-SG" baseline="0" dirty="0"/>
              <a:t>to bring together data from </a:t>
            </a:r>
            <a:r>
              <a:rPr lang="en-SG" b="1" baseline="0" dirty="0"/>
              <a:t>many sources </a:t>
            </a:r>
            <a:r>
              <a:rPr lang="en-SG" baseline="0" dirty="0"/>
              <a:t>and integrates them with the </a:t>
            </a:r>
            <a:r>
              <a:rPr lang="en-SG" b="1" baseline="0" dirty="0"/>
              <a:t>low latency </a:t>
            </a:r>
            <a:r>
              <a:rPr lang="en-SG" baseline="0" dirty="0"/>
              <a:t>(Law 5) required for </a:t>
            </a:r>
            <a:r>
              <a:rPr lang="en-SG" b="1" baseline="0" dirty="0"/>
              <a:t>real-time</a:t>
            </a:r>
            <a:r>
              <a:rPr lang="en-SG" baseline="0" dirty="0"/>
              <a:t> organizations. With this, SAP also delivers the tools to allow the data to be aggregated into the forms you need to deliver new business services and solutions.</a:t>
            </a:r>
          </a:p>
          <a:p>
            <a:endParaRPr lang="en-SG" baseline="0"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baseline="0" dirty="0"/>
              <a:t>With our </a:t>
            </a:r>
            <a:r>
              <a:rPr lang="en-US" b="1" baseline="0" dirty="0"/>
              <a:t>EIM technology</a:t>
            </a:r>
            <a:r>
              <a:rPr lang="en-US" baseline="0" dirty="0"/>
              <a:t>, we can </a:t>
            </a:r>
            <a:r>
              <a:rPr lang="en-US" b="1" baseline="0" dirty="0"/>
              <a:t>cleanse</a:t>
            </a:r>
            <a:r>
              <a:rPr lang="en-US" baseline="0" dirty="0"/>
              <a:t>, </a:t>
            </a:r>
            <a:r>
              <a:rPr lang="en-US" b="1" baseline="0" dirty="0"/>
              <a:t>enrich</a:t>
            </a:r>
            <a:r>
              <a:rPr lang="en-US" baseline="0" dirty="0"/>
              <a:t> and </a:t>
            </a:r>
            <a:r>
              <a:rPr lang="en-US" b="1" baseline="0" dirty="0"/>
              <a:t>secure</a:t>
            </a:r>
            <a:r>
              <a:rPr lang="en-US" baseline="0" dirty="0"/>
              <a:t> your data – delivering the </a:t>
            </a:r>
            <a:r>
              <a:rPr lang="en-US" b="1" baseline="0" dirty="0"/>
              <a:t>governance</a:t>
            </a:r>
            <a:r>
              <a:rPr lang="en-US" baseline="0" dirty="0"/>
              <a:t> (law 6) that is vital for a secure enterprise running on reliable data.</a:t>
            </a:r>
            <a:endParaRPr lang="en-SG" baseline="0" dirty="0"/>
          </a:p>
          <a:p>
            <a:endParaRPr lang="en-SG" baseline="0" dirty="0"/>
          </a:p>
          <a:p>
            <a:r>
              <a:rPr lang="en-SG" baseline="0" dirty="0"/>
              <a:t>And remember, at SAP we know you have data in many places, and that data needs to be part of your universal data set, we can </a:t>
            </a:r>
            <a:r>
              <a:rPr lang="en-SG" b="1" baseline="0" dirty="0" err="1"/>
              <a:t>frictionlessly</a:t>
            </a:r>
            <a:r>
              <a:rPr lang="en-SG" baseline="0" dirty="0"/>
              <a:t> </a:t>
            </a:r>
            <a:r>
              <a:rPr lang="en-SG" b="1" baseline="0" dirty="0"/>
              <a:t>integrate</a:t>
            </a:r>
            <a:r>
              <a:rPr lang="en-SG" baseline="0" dirty="0"/>
              <a:t> (Law 7) with just about </a:t>
            </a:r>
            <a:r>
              <a:rPr lang="en-SG" b="1" baseline="0" dirty="0"/>
              <a:t>any data type </a:t>
            </a:r>
            <a:r>
              <a:rPr lang="en-SG" baseline="0" dirty="0"/>
              <a:t>from any source and leverage any remote analysis from a single platform.</a:t>
            </a:r>
          </a:p>
          <a:p>
            <a:endParaRPr lang="en-SG" baseline="0" dirty="0"/>
          </a:p>
          <a:p>
            <a:r>
              <a:rPr lang="en-SG" b="1" baseline="0" dirty="0"/>
              <a:t>SAP’s modern data framework is your framework for tomorrow.</a:t>
            </a:r>
            <a:endParaRPr lang="en-SG"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8C2C35-2B8A-446E-BEC0-FD36716C29AC}" type="slidenum">
              <a:rPr kumimoji="0" 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de-DE"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419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1088776" rtl="0" eaLnBrk="1" fontAlgn="auto" latinLnBrk="0" hangingPunct="1">
              <a:lnSpc>
                <a:spcPct val="100000"/>
              </a:lnSpc>
              <a:spcBef>
                <a:spcPct val="0"/>
              </a:spcBef>
              <a:spcAft>
                <a:spcPts val="0"/>
              </a:spcAft>
              <a:buClrTx/>
              <a:buSzTx/>
              <a:buFontTx/>
              <a:buNone/>
              <a:tabLst/>
              <a:defRPr/>
            </a:pPr>
            <a:r>
              <a:rPr lang="en-US" sz="1100" dirty="0">
                <a:solidFill>
                  <a:schemeClr val="accent3"/>
                </a:solidFill>
              </a:rPr>
              <a:t>The</a:t>
            </a:r>
            <a:r>
              <a:rPr lang="en-US" sz="1100" baseline="0" dirty="0">
                <a:solidFill>
                  <a:schemeClr val="accent3"/>
                </a:solidFill>
              </a:rPr>
              <a:t> Citco case is far from unique. </a:t>
            </a:r>
            <a:r>
              <a:rPr lang="en-US" sz="1100" dirty="0">
                <a:solidFill>
                  <a:schemeClr val="accent3"/>
                </a:solidFill>
              </a:rPr>
              <a:t>Within the financial sector, about 65% of all employments</a:t>
            </a:r>
            <a:r>
              <a:rPr lang="en-US" sz="1100" baseline="0" dirty="0">
                <a:solidFill>
                  <a:schemeClr val="accent3"/>
                </a:solidFill>
              </a:rPr>
              <a:t> are </a:t>
            </a:r>
            <a:r>
              <a:rPr lang="en-US" sz="1100" dirty="0">
                <a:solidFill>
                  <a:schemeClr val="accent3"/>
                </a:solidFill>
              </a:rPr>
              <a:t>back-office jobs,</a:t>
            </a:r>
            <a:r>
              <a:rPr lang="en-US" sz="1100" baseline="0" dirty="0">
                <a:solidFill>
                  <a:schemeClr val="accent3"/>
                </a:solidFill>
              </a:rPr>
              <a:t> which handles all the cases, where their financial systems fall short.</a:t>
            </a:r>
            <a:endParaRPr lang="en-US" sz="1100" dirty="0">
              <a:solidFill>
                <a:schemeClr val="accent3"/>
              </a:solidFill>
            </a:endParaRPr>
          </a:p>
          <a:p>
            <a:pPr eaLnBrk="1" hangingPunct="1">
              <a:spcBef>
                <a:spcPct val="0"/>
              </a:spcBef>
            </a:pPr>
            <a:endParaRPr lang="en-US" dirty="0"/>
          </a:p>
        </p:txBody>
      </p:sp>
      <p:sp>
        <p:nvSpPr>
          <p:cNvPr id="2970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buClr>
                <a:srgbClr val="FDB913"/>
              </a:buClr>
              <a:buSzPct val="100000"/>
              <a:buFont typeface="wingdings" pitchFamily="2" charset="2"/>
              <a:buChar char=""/>
              <a:defRPr>
                <a:solidFill>
                  <a:schemeClr val="tx1"/>
                </a:solidFill>
                <a:latin typeface="Arial" pitchFamily="34" charset="0"/>
              </a:defRPr>
            </a:lvl2pPr>
            <a:lvl3pPr marL="1143000" indent="-228600">
              <a:buClr>
                <a:srgbClr val="666666"/>
              </a:buClr>
              <a:buSzPct val="80000"/>
              <a:buFont typeface="wingdings" pitchFamily="2" charset="2"/>
              <a:buChar char="n"/>
              <a:defRPr sz="1400">
                <a:solidFill>
                  <a:schemeClr val="tx1"/>
                </a:solidFill>
                <a:latin typeface="Arial" pitchFamily="34" charset="0"/>
              </a:defRPr>
            </a:lvl3pPr>
            <a:lvl4pPr marL="1600200" indent="-228600">
              <a:buClr>
                <a:srgbClr val="666666"/>
              </a:buClr>
              <a:buSzPct val="80000"/>
              <a:buFont typeface="Arial" pitchFamily="34" charset="0"/>
              <a:buChar char=""/>
              <a:defRPr sz="1200">
                <a:solidFill>
                  <a:schemeClr val="tx1"/>
                </a:solidFill>
                <a:latin typeface="Arial" pitchFamily="34" charset="0"/>
              </a:defRPr>
            </a:lvl4pPr>
            <a:lvl5pPr marL="2057400" indent="-228600">
              <a:buClr>
                <a:srgbClr val="666666"/>
              </a:buClr>
              <a:buSzPct val="80000"/>
              <a:buFont typeface="Arial" pitchFamily="34" charset="0"/>
              <a:buChar char=""/>
              <a:defRPr sz="1000">
                <a:solidFill>
                  <a:schemeClr val="tx1"/>
                </a:solidFill>
                <a:latin typeface="Arial" pitchFamily="34" charset="0"/>
              </a:defRPr>
            </a:lvl5pPr>
            <a:lvl6pPr marL="2514600" indent="-228600" fontAlgn="base">
              <a:spcBef>
                <a:spcPct val="0"/>
              </a:spcBef>
              <a:spcAft>
                <a:spcPct val="0"/>
              </a:spcAft>
              <a:buClr>
                <a:srgbClr val="666666"/>
              </a:buClr>
              <a:buSzPct val="80000"/>
              <a:buFont typeface="Arial" pitchFamily="34" charset="0"/>
              <a:buChar char=""/>
              <a:defRPr sz="1000">
                <a:solidFill>
                  <a:schemeClr val="tx1"/>
                </a:solidFill>
                <a:latin typeface="Arial" pitchFamily="34" charset="0"/>
              </a:defRPr>
            </a:lvl6pPr>
            <a:lvl7pPr marL="2971800" indent="-228600" fontAlgn="base">
              <a:spcBef>
                <a:spcPct val="0"/>
              </a:spcBef>
              <a:spcAft>
                <a:spcPct val="0"/>
              </a:spcAft>
              <a:buClr>
                <a:srgbClr val="666666"/>
              </a:buClr>
              <a:buSzPct val="80000"/>
              <a:buFont typeface="Arial" pitchFamily="34" charset="0"/>
              <a:buChar char=""/>
              <a:defRPr sz="1000">
                <a:solidFill>
                  <a:schemeClr val="tx1"/>
                </a:solidFill>
                <a:latin typeface="Arial" pitchFamily="34" charset="0"/>
              </a:defRPr>
            </a:lvl7pPr>
            <a:lvl8pPr marL="3429000" indent="-228600" fontAlgn="base">
              <a:spcBef>
                <a:spcPct val="0"/>
              </a:spcBef>
              <a:spcAft>
                <a:spcPct val="0"/>
              </a:spcAft>
              <a:buClr>
                <a:srgbClr val="666666"/>
              </a:buClr>
              <a:buSzPct val="80000"/>
              <a:buFont typeface="Arial" pitchFamily="34" charset="0"/>
              <a:buChar char=""/>
              <a:defRPr sz="1000">
                <a:solidFill>
                  <a:schemeClr val="tx1"/>
                </a:solidFill>
                <a:latin typeface="Arial" pitchFamily="34" charset="0"/>
              </a:defRPr>
            </a:lvl8pPr>
            <a:lvl9pPr marL="3886200" indent="-228600" fontAlgn="base">
              <a:spcBef>
                <a:spcPct val="0"/>
              </a:spcBef>
              <a:spcAft>
                <a:spcPct val="0"/>
              </a:spcAft>
              <a:buClr>
                <a:srgbClr val="666666"/>
              </a:buClr>
              <a:buSzPct val="80000"/>
              <a:buFont typeface="Arial" pitchFamily="34" charset="0"/>
              <a:buChar char=""/>
              <a:defRPr sz="1000">
                <a:solidFill>
                  <a:schemeClr val="tx1"/>
                </a:solidFill>
                <a:latin typeface="Arial" pitchFamily="34" charset="0"/>
              </a:defRPr>
            </a:lvl9pPr>
          </a:lstStyle>
          <a:p>
            <a:pPr marL="0" marR="0" lvl="0" indent="0" algn="ctr" defTabSz="1088776" rtl="0" eaLnBrk="1" fontAlgn="auto" latinLnBrk="0" hangingPunct="1">
              <a:lnSpc>
                <a:spcPct val="100000"/>
              </a:lnSpc>
              <a:spcBef>
                <a:spcPts val="0"/>
              </a:spcBef>
              <a:spcAft>
                <a:spcPts val="0"/>
              </a:spcAft>
              <a:buClrTx/>
              <a:buSzTx/>
              <a:buFontTx/>
              <a:buNone/>
              <a:tabLst/>
              <a:defRPr/>
            </a:pPr>
            <a:fld id="{095ADC1D-1675-4649-B9FA-ED6CDE6D55F2}" type="slidenum">
              <a:rPr kumimoji="0" lang="en-US" sz="8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615263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35498779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2000"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pic>
        <p:nvPicPr>
          <p:cNvPr id="15" name="SAP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25" y="6217668"/>
            <a:ext cx="1578051" cy="360000"/>
          </a:xfrm>
          <a:prstGeom prst="rect">
            <a:avLst/>
          </a:prstGeom>
        </p:spPr>
      </p:pic>
      <p:grpSp>
        <p:nvGrpSpPr>
          <p:cNvPr id="2" name="Group 1"/>
          <p:cNvGrpSpPr/>
          <p:nvPr/>
        </p:nvGrpSpPr>
        <p:grpSpPr>
          <a:xfrm>
            <a:off x="9168785" y="0"/>
            <a:ext cx="3023215"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13" name="Classification"/>
          <p:cNvSpPr txBox="1"/>
          <p:nvPr/>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p:ph type="subTitle" idx="1" hasCustomPrompt="1"/>
          </p:nvPr>
        </p:nvSpPr>
        <p:spPr bwMode="gray">
          <a:xfrm>
            <a:off x="287925" y="5130490"/>
            <a:ext cx="10897962"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p:ph type="body" sz="quarter" idx="14" hasCustomPrompt="1"/>
          </p:nvPr>
        </p:nvSpPr>
        <p:spPr>
          <a:xfrm>
            <a:off x="287925" y="4024430"/>
            <a:ext cx="10896336" cy="997196"/>
          </a:xfrm>
        </p:spPr>
        <p:txBody>
          <a:bodyPr wrap="square">
            <a:spAutoFit/>
          </a:bodyPr>
          <a:lstStyle>
            <a:lvl1pPr>
              <a:lnSpc>
                <a:spcPct val="90000"/>
              </a:lnSpc>
              <a:spcBef>
                <a:spcPts val="0"/>
              </a:spcBef>
              <a:defRPr sz="3599"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773160455"/>
      </p:ext>
    </p:extLst>
  </p:cSld>
  <p:clrMapOvr>
    <a:masterClrMapping/>
  </p:clrMapOvr>
  <p:hf hdr="0" ftr="0" dt="0"/>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869"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0820"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8932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620000"/>
            <a:ext cx="3563072"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4115" y="1620000"/>
            <a:ext cx="3563072"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3563072"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6731341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3869" y="4770000"/>
            <a:ext cx="5326613" cy="1080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3869" y="1620000"/>
            <a:ext cx="5326613" cy="2631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6360820" y="4770000"/>
            <a:ext cx="5326613" cy="1080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0820" y="1620000"/>
            <a:ext cx="5326613" cy="2631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89159468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3869" y="4354922"/>
            <a:ext cx="3390317" cy="1495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3869" y="1620000"/>
            <a:ext cx="3390317" cy="2232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8297116" y="4354922"/>
            <a:ext cx="3390317" cy="1495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7116" y="1620000"/>
            <a:ext cx="3390317" cy="2232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9" name="Text placeholder - column 2"/>
          <p:cNvSpPr>
            <a:spLocks noGrp="1"/>
          </p:cNvSpPr>
          <p:nvPr>
            <p:ph type="body" sz="quarter" idx="15" hasCustomPrompt="1"/>
          </p:nvPr>
        </p:nvSpPr>
        <p:spPr>
          <a:xfrm>
            <a:off x="4400493" y="4354922"/>
            <a:ext cx="3390317" cy="1495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0493" y="1620000"/>
            <a:ext cx="3390317" cy="2232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27609125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3869" y="3878220"/>
            <a:ext cx="2414971" cy="1971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3869" y="1620000"/>
            <a:ext cx="2414971" cy="1728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9272462" y="3878221"/>
            <a:ext cx="2414971" cy="1971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2462" y="1620000"/>
            <a:ext cx="2414971" cy="1728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9" name="Text placeholder - column 2"/>
          <p:cNvSpPr>
            <a:spLocks noGrp="1"/>
          </p:cNvSpPr>
          <p:nvPr>
            <p:ph type="body" sz="quarter" idx="15" hasCustomPrompt="1"/>
          </p:nvPr>
        </p:nvSpPr>
        <p:spPr>
          <a:xfrm>
            <a:off x="3426734" y="3878221"/>
            <a:ext cx="2414971" cy="1971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6734" y="1620000"/>
            <a:ext cx="2414971" cy="1728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3" name="Text placeholder - column 2"/>
          <p:cNvSpPr>
            <a:spLocks noGrp="1"/>
          </p:cNvSpPr>
          <p:nvPr>
            <p:ph type="body" sz="quarter" idx="17" hasCustomPrompt="1"/>
          </p:nvPr>
        </p:nvSpPr>
        <p:spPr>
          <a:xfrm>
            <a:off x="6349599" y="3878221"/>
            <a:ext cx="2414971" cy="1971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49599" y="1620000"/>
            <a:ext cx="2414971" cy="1728000"/>
          </a:xfrm>
          <a:solidFill>
            <a:schemeClr val="tx2">
              <a:alpha val="70000"/>
            </a:schemeClr>
          </a:solid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330115559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grpSp>
        <p:nvGrpSpPr>
          <p:cNvPr id="3" name="Group 2"/>
          <p:cNvGrpSpPr/>
          <p:nvPr/>
        </p:nvGrpSpPr>
        <p:grpSpPr>
          <a:xfrm>
            <a:off x="0" y="0"/>
            <a:ext cx="12192000" cy="251942"/>
            <a:chOff x="0" y="0"/>
            <a:chExt cx="12195175" cy="251942"/>
          </a:xfrm>
        </p:grpSpPr>
        <p:sp>
          <p:nvSpPr>
            <p:cNvPr id="9" name="Rectangle 8"/>
            <p:cNvSpPr/>
            <p:nvPr userDrawn="1"/>
          </p:nvSpPr>
          <p:spPr bwMode="gray">
            <a:xfrm>
              <a:off x="0" y="0"/>
              <a:ext cx="12195175" cy="251942"/>
            </a:xfrm>
            <a:prstGeom prst="rect">
              <a:avLst/>
            </a:prstGeom>
            <a:solidFill>
              <a:schemeClr val="bg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4" name="Secondary Motion Band"/>
            <p:cNvGrpSpPr/>
            <p:nvPr userDrawn="1"/>
          </p:nvGrpSpPr>
          <p:grpSpPr>
            <a:xfrm>
              <a:off x="10682127" y="0"/>
              <a:ext cx="1513048" cy="251942"/>
              <a:chOff x="10682127" y="0"/>
              <a:chExt cx="1513048" cy="252000"/>
            </a:xfrm>
          </p:grpSpPr>
          <p:sp>
            <p:nvSpPr>
              <p:cNvPr id="6" name="Rectangle 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Rectangle 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250263301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5059" y="252000"/>
            <a:ext cx="4066941"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6"/>
          <p:cNvSpPr>
            <a:spLocks noGrp="1"/>
          </p:cNvSpPr>
          <p:nvPr>
            <p:ph type="body" sz="quarter" idx="11" hasCustomPrompt="1"/>
          </p:nvPr>
        </p:nvSpPr>
        <p:spPr bwMode="gray">
          <a:xfrm>
            <a:off x="503868" y="1620000"/>
            <a:ext cx="7090154"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3870" y="504000"/>
            <a:ext cx="709015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73869870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09584" y="252000"/>
            <a:ext cx="6082416"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6"/>
          <p:cNvSpPr>
            <a:spLocks noGrp="1"/>
          </p:cNvSpPr>
          <p:nvPr>
            <p:ph type="body" sz="quarter" idx="11" hasCustomPrompt="1"/>
          </p:nvPr>
        </p:nvSpPr>
        <p:spPr bwMode="gray">
          <a:xfrm>
            <a:off x="503868" y="1620000"/>
            <a:ext cx="5110669"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3870" y="504000"/>
            <a:ext cx="5110669"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5647102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2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36460499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2000" cy="6858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35229804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2000" cy="3430006"/>
          </a:xfrm>
          <a:noFill/>
        </p:spPr>
        <p:txBody>
          <a:bodyPr tIns="504000"/>
          <a:lstStyle>
            <a:lvl1pPr algn="ctr">
              <a:defRPr sz="1600">
                <a:solidFill>
                  <a:schemeClr val="tx1"/>
                </a:solidFill>
              </a:defRPr>
            </a:lvl1pPr>
          </a:lstStyle>
          <a:p>
            <a:r>
              <a:rPr lang="en-US"/>
              <a:t>Click to insert illustration scene art</a:t>
            </a:r>
          </a:p>
        </p:txBody>
      </p:sp>
      <p:pic>
        <p:nvPicPr>
          <p:cNvPr id="15" name="SAP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25" y="6217668"/>
            <a:ext cx="1578051" cy="360000"/>
          </a:xfrm>
          <a:prstGeom prst="rect">
            <a:avLst/>
          </a:prstGeom>
        </p:spPr>
      </p:pic>
      <p:sp>
        <p:nvSpPr>
          <p:cNvPr id="13" name="Classification"/>
          <p:cNvSpPr txBox="1"/>
          <p:nvPr/>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p:ph type="subTitle" idx="1" hasCustomPrompt="1"/>
          </p:nvPr>
        </p:nvSpPr>
        <p:spPr bwMode="gray">
          <a:xfrm>
            <a:off x="287925" y="5130490"/>
            <a:ext cx="10897962"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p:ph type="body" sz="quarter" idx="14" hasCustomPrompt="1"/>
          </p:nvPr>
        </p:nvSpPr>
        <p:spPr>
          <a:xfrm>
            <a:off x="287925" y="4024430"/>
            <a:ext cx="10896336" cy="997196"/>
          </a:xfrm>
        </p:spPr>
        <p:txBody>
          <a:bodyPr wrap="square">
            <a:spAutoFit/>
          </a:bodyPr>
          <a:lstStyle>
            <a:lvl1pPr>
              <a:lnSpc>
                <a:spcPct val="90000"/>
              </a:lnSpc>
              <a:spcBef>
                <a:spcPts val="0"/>
              </a:spcBef>
              <a:defRPr sz="3599"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1329499714"/>
      </p:ext>
    </p:extLst>
  </p:cSld>
  <p:clrMapOvr>
    <a:masterClrMapping/>
  </p:clrMapOvr>
  <p:hf hdr="0" ftr="0" dt="0"/>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0820" y="1601628"/>
            <a:ext cx="5326613" cy="4230000"/>
          </a:xfrm>
          <a:solidFill>
            <a:schemeClr val="tx2">
              <a:alpha val="70000"/>
            </a:schemeClr>
          </a:solid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3"/>
          <p:cNvSpPr>
            <a:spLocks noGrp="1"/>
          </p:cNvSpPr>
          <p:nvPr>
            <p:ph type="body" sz="quarter" idx="10" hasCustomPrompt="1"/>
          </p:nvPr>
        </p:nvSpPr>
        <p:spPr>
          <a:xfrm>
            <a:off x="503869"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40047046"/>
      </p:ext>
    </p:extLst>
  </p:cSld>
  <p:clrMapOvr>
    <a:masterClrMapping/>
  </p:clrMapOvr>
  <p:hf hdr="0" ftr="0" dt="0"/>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3869" y="1620000"/>
            <a:ext cx="11182288"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cxnSp>
        <p:nvCxnSpPr>
          <p:cNvPr id="4" name="Straight Connector 3">
            <a:extLst/>
          </p:cNvPr>
          <p:cNvCxnSpPr/>
          <p:nvPr userDrawn="1"/>
        </p:nvCxnSpPr>
        <p:spPr>
          <a:xfrm>
            <a:off x="838200" y="1713540"/>
            <a:ext cx="10515600" cy="0"/>
          </a:xfrm>
          <a:prstGeom prst="line">
            <a:avLst/>
          </a:prstGeom>
          <a:ln>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83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p:nvSpPr>
        <p:spPr bwMode="gray">
          <a:xfrm>
            <a:off x="236158" y="1142736"/>
            <a:ext cx="11792689" cy="220929"/>
          </a:xfrm>
          <a:prstGeom prst="rect">
            <a:avLst/>
          </a:prstGeom>
          <a:solidFill>
            <a:schemeClr val="bg1"/>
          </a:solidFill>
          <a:ln w="6350" algn="ctr">
            <a:noFill/>
            <a:miter lim="800000"/>
            <a:headEnd/>
            <a:tailEnd/>
          </a:ln>
        </p:spPr>
        <p:txBody>
          <a:bodyPr lIns="89956" tIns="71964" rIns="89956" bIns="71964"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2503612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500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3869" y="2905487"/>
            <a:ext cx="5326613"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3869" y="1467009"/>
            <a:ext cx="5326613" cy="923116"/>
          </a:xfrm>
        </p:spPr>
        <p:txBody>
          <a:bodyPr anchor="t" anchorCtr="0">
            <a:noAutofit/>
          </a:bodyPr>
          <a:lstStyle>
            <a:lvl1pPr>
              <a:defRPr sz="5498">
                <a:solidFill>
                  <a:schemeClr val="accent1"/>
                </a:solidFill>
                <a:latin typeface="+mj-lt"/>
              </a:defRPr>
            </a:lvl1pPr>
          </a:lstStyle>
          <a:p>
            <a:r>
              <a:rPr lang="en-US" dirty="0"/>
              <a:t>Thank you.</a:t>
            </a:r>
            <a:endParaRPr lang="de-DE" dirty="0"/>
          </a:p>
        </p:txBody>
      </p:sp>
      <p:pic>
        <p:nvPicPr>
          <p:cNvPr id="10" name="SAP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69" y="5994000"/>
            <a:ext cx="1578051" cy="360000"/>
          </a:xfrm>
          <a:prstGeom prst="rect">
            <a:avLst/>
          </a:prstGeom>
        </p:spPr>
      </p:pic>
    </p:spTree>
    <p:extLst>
      <p:ext uri="{BB962C8B-B14F-4D97-AF65-F5344CB8AC3E}">
        <p14:creationId xmlns:p14="http://schemas.microsoft.com/office/powerpoint/2010/main" val="196698059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pyright">
    <p:spTree>
      <p:nvGrpSpPr>
        <p:cNvPr id="1" name=""/>
        <p:cNvGrpSpPr/>
        <p:nvPr/>
      </p:nvGrpSpPr>
      <p:grpSpPr>
        <a:xfrm>
          <a:off x="0" y="0"/>
          <a:ext cx="0" cy="0"/>
          <a:chOff x="0" y="0"/>
          <a:chExt cx="0" cy="0"/>
        </a:xfrm>
      </p:grpSpPr>
      <p:sp>
        <p:nvSpPr>
          <p:cNvPr id="4" name="TextBox 3"/>
          <p:cNvSpPr txBox="1"/>
          <p:nvPr/>
        </p:nvSpPr>
        <p:spPr bwMode="gray">
          <a:xfrm>
            <a:off x="503868" y="1620000"/>
            <a:ext cx="11182288" cy="3153980"/>
          </a:xfrm>
          <a:prstGeom prst="rect">
            <a:avLst/>
          </a:prstGeom>
          <a:noFill/>
        </p:spPr>
        <p:txBody>
          <a:bodyPr wrap="square" lIns="0" tIns="0" rIns="0" bIns="0" rtlCol="0">
            <a:spAutoFit/>
          </a:bodyPr>
          <a:lstStyle/>
          <a:p>
            <a:pPr>
              <a:spcBef>
                <a:spcPts val="1200"/>
              </a:spcBef>
            </a:pPr>
            <a:r>
              <a:rPr lang="en-US" sz="11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See </a:t>
            </a:r>
            <a:r>
              <a:rPr lang="en-US" sz="1100" kern="1200">
                <a:solidFill>
                  <a:schemeClr val="tx2"/>
                </a:solidFill>
                <a:latin typeface="Arial"/>
                <a:ea typeface="Arial Unicode MS" panose="020B0604020202020204" pitchFamily="34" charset="-128"/>
                <a:cs typeface="+mn-cs"/>
                <a:hlinkClick r:id="rId2"/>
              </a:rPr>
              <a:t>http://global.sap.com/corporate-en/legal/copyright/index.epx</a:t>
            </a:r>
            <a:r>
              <a:rPr lang="en-US" sz="1100" kern="1200">
                <a:solidFill>
                  <a:schemeClr val="tx2"/>
                </a:solidFill>
                <a:latin typeface="Arial"/>
                <a:ea typeface="Arial Unicode MS" panose="020B0604020202020204" pitchFamily="34" charset="-128"/>
                <a:cs typeface="+mn-cs"/>
              </a:rPr>
              <a:t> </a:t>
            </a:r>
            <a:r>
              <a:rPr lang="en-US" sz="1100" kern="120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p:nvSpPr>
        <p:spPr bwMode="gray">
          <a:xfrm>
            <a:off x="503869" y="719834"/>
            <a:ext cx="953819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399" b="0" noProof="0"/>
              <a:t>© 2017 SAP SE or an SAP affiliate company. All rights reserved.</a:t>
            </a:r>
          </a:p>
        </p:txBody>
      </p:sp>
      <p:grpSp>
        <p:nvGrpSpPr>
          <p:cNvPr id="6" name="Secondary Motion Band"/>
          <p:cNvGrpSpPr/>
          <p:nvPr/>
        </p:nvGrpSpPr>
        <p:grpSpPr>
          <a:xfrm>
            <a:off x="10679346" y="0"/>
            <a:ext cx="1512654"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38591929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p:nvSpPr>
        <p:spPr bwMode="gray">
          <a:xfrm>
            <a:off x="503869" y="1620000"/>
            <a:ext cx="11182288" cy="3830931"/>
          </a:xfrm>
          <a:prstGeom prst="rect">
            <a:avLst/>
          </a:prstGeom>
          <a:noFill/>
        </p:spPr>
        <p:txBody>
          <a:bodyPr wrap="square" lIns="0" tIns="0" rIns="0" bIns="0" rtlCol="0">
            <a:spAutoFit/>
          </a:bodyPr>
          <a:lstStyle/>
          <a:p>
            <a:pPr>
              <a:spcBef>
                <a:spcPts val="1200"/>
              </a:spcBef>
            </a:pPr>
            <a:r>
              <a:rPr lang="de-DE" sz="11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Zusätzliche Informationen zur Marke und Vermerke finden Sie auf der Seite </a:t>
            </a:r>
            <a:r>
              <a:rPr lang="de-DE" sz="1100" kern="1200" noProof="0">
                <a:solidFill>
                  <a:schemeClr val="tx1"/>
                </a:solidFill>
                <a:effectLst/>
                <a:latin typeface="Arial"/>
                <a:ea typeface="+mn-ea"/>
                <a:cs typeface="+mn-cs"/>
                <a:hlinkClick r:id="rId2"/>
              </a:rPr>
              <a:t>http://www.sap.com/corporate-de/legal/copyright/index.epx</a:t>
            </a:r>
            <a:endParaRPr lang="de-DE" sz="1100" kern="1200" noProof="0">
              <a:solidFill>
                <a:schemeClr val="tx1"/>
              </a:solidFill>
              <a:effectLst/>
              <a:latin typeface="Arial"/>
              <a:ea typeface="+mn-ea"/>
              <a:cs typeface="+mn-cs"/>
            </a:endParaRPr>
          </a:p>
        </p:txBody>
      </p:sp>
      <p:sp>
        <p:nvSpPr>
          <p:cNvPr id="5" name="TextBox 4"/>
          <p:cNvSpPr txBox="1"/>
          <p:nvPr/>
        </p:nvSpPr>
        <p:spPr bwMode="gray">
          <a:xfrm>
            <a:off x="503869" y="719834"/>
            <a:ext cx="11182288"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399" b="0" noProof="0"/>
              <a:t>© </a:t>
            </a:r>
            <a:r>
              <a:rPr lang="de-DE" sz="2399" b="0" noProof="0"/>
              <a:t>2017 SAP SE oder ein SAP-Konzernunternehmen. Alle Rechte vorbehalten.</a:t>
            </a:r>
          </a:p>
        </p:txBody>
      </p:sp>
      <p:grpSp>
        <p:nvGrpSpPr>
          <p:cNvPr id="6" name="Secondary Motion Band"/>
          <p:cNvGrpSpPr/>
          <p:nvPr/>
        </p:nvGrpSpPr>
        <p:grpSpPr>
          <a:xfrm>
            <a:off x="10679346" y="0"/>
            <a:ext cx="1512654"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703884928"/>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2000"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sp>
        <p:nvSpPr>
          <p:cNvPr id="24" name="Classification"/>
          <p:cNvSpPr txBox="1"/>
          <p:nvPr userDrawn="1"/>
        </p:nvSpPr>
        <p:spPr>
          <a:xfrm>
            <a:off x="251935" y="5656842"/>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1" name="Date"/>
          <p:cNvSpPr>
            <a:spLocks noGrp="1"/>
          </p:cNvSpPr>
          <p:nvPr>
            <p:ph type="body" sz="quarter" idx="13"/>
          </p:nvPr>
        </p:nvSpPr>
        <p:spPr>
          <a:xfrm>
            <a:off x="251935" y="5389101"/>
            <a:ext cx="10926804" cy="138467"/>
          </a:xfrm>
        </p:spPr>
        <p:txBody>
          <a:bodyPr/>
          <a:lstStyle>
            <a:lvl1pPr>
              <a:spcBef>
                <a:spcPts val="0"/>
              </a:spcBef>
              <a:defRPr sz="900"/>
            </a:lvl1pPr>
          </a:lstStyle>
          <a:p>
            <a:r>
              <a:rPr lang="en-US" sz="900" dirty="0"/>
              <a:t>Month 00, 2017</a:t>
            </a:r>
          </a:p>
        </p:txBody>
      </p:sp>
      <p:sp>
        <p:nvSpPr>
          <p:cNvPr id="6" name="Speaker"/>
          <p:cNvSpPr>
            <a:spLocks noGrp="1"/>
          </p:cNvSpPr>
          <p:nvPr userDrawn="1">
            <p:ph type="subTitle" idx="1" hasCustomPrompt="1"/>
          </p:nvPr>
        </p:nvSpPr>
        <p:spPr bwMode="gray">
          <a:xfrm>
            <a:off x="251935" y="5085707"/>
            <a:ext cx="10926804" cy="246221"/>
          </a:xfrm>
        </p:spPr>
        <p:txBody>
          <a:bodyPr wrap="square" anchor="t" anchorCtr="0">
            <a:sp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6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 </a:t>
            </a:r>
          </a:p>
        </p:txBody>
      </p:sp>
      <p:sp>
        <p:nvSpPr>
          <p:cNvPr id="2" name="Presentation Title"/>
          <p:cNvSpPr>
            <a:spLocks noGrp="1"/>
          </p:cNvSpPr>
          <p:nvPr>
            <p:ph type="title" hasCustomPrompt="1"/>
          </p:nvPr>
        </p:nvSpPr>
        <p:spPr>
          <a:xfrm>
            <a:off x="251934" y="4140001"/>
            <a:ext cx="10925129" cy="775417"/>
          </a:xfrm>
        </p:spPr>
        <p:txBody>
          <a:bodyPr wrap="square" anchor="t" anchorCtr="0">
            <a:noAutofit/>
          </a:bodyPr>
          <a:lstStyle>
            <a:lvl1pPr>
              <a:lnSpc>
                <a:spcPct val="90000"/>
              </a:lnSpc>
              <a:defRPr sz="2799">
                <a:solidFill>
                  <a:schemeClr val="tx1"/>
                </a:solidFill>
              </a:defRPr>
            </a:lvl1pPr>
          </a:lstStyle>
          <a:p>
            <a:r>
              <a:rPr lang="en-US" sz="2798" dirty="0"/>
              <a:t>Presentation Title</a:t>
            </a:r>
            <a:br>
              <a:rPr lang="en-US" sz="2798" dirty="0"/>
            </a:br>
            <a:r>
              <a:rPr lang="en-US" sz="2798" dirty="0">
                <a:solidFill>
                  <a:schemeClr val="accent1"/>
                </a:solidFill>
              </a:rPr>
              <a:t>Goes Here and Here.</a:t>
            </a:r>
          </a:p>
        </p:txBody>
      </p:sp>
      <p:pic>
        <p:nvPicPr>
          <p:cNvPr id="15" name="SAP Logo"/>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1934" y="6241747"/>
            <a:ext cx="1578051" cy="360000"/>
          </a:xfrm>
          <a:prstGeom prst="rect">
            <a:avLst/>
          </a:prstGeom>
        </p:spPr>
      </p:pic>
      <p:grpSp>
        <p:nvGrpSpPr>
          <p:cNvPr id="16" name="Hero Motion Band"/>
          <p:cNvGrpSpPr/>
          <p:nvPr userDrawn="1"/>
        </p:nvGrpSpPr>
        <p:grpSpPr>
          <a:xfrm>
            <a:off x="9168785" y="0"/>
            <a:ext cx="3023215" cy="3431012"/>
            <a:chOff x="9232373" y="-1006"/>
            <a:chExt cx="3024002" cy="3431806"/>
          </a:xfrm>
        </p:grpSpPr>
        <p:sp>
          <p:nvSpPr>
            <p:cNvPr id="17" name="Rectangle 16"/>
            <p:cNvSpPr/>
            <p:nvPr userDrawn="1"/>
          </p:nvSpPr>
          <p:spPr bwMode="gray">
            <a:xfrm>
              <a:off x="11248375" y="0"/>
              <a:ext cx="1008000" cy="3430800"/>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240374" y="0"/>
              <a:ext cx="1008000" cy="34308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232373" y="-1006"/>
              <a:ext cx="1008000" cy="34308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127016639"/>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869"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0820"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7358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black">
    <p:spTree>
      <p:nvGrpSpPr>
        <p:cNvPr id="1" name=""/>
        <p:cNvGrpSpPr/>
        <p:nvPr/>
      </p:nvGrpSpPr>
      <p:grpSpPr>
        <a:xfrm>
          <a:off x="0" y="0"/>
          <a:ext cx="0" cy="0"/>
          <a:chOff x="0" y="0"/>
          <a:chExt cx="0" cy="0"/>
        </a:xfrm>
      </p:grpSpPr>
      <p:sp>
        <p:nvSpPr>
          <p:cNvPr id="24" name="Classification"/>
          <p:cNvSpPr txBox="1"/>
          <p:nvPr/>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p:ph type="subTitle" idx="1" hasCustomPrompt="1"/>
          </p:nvPr>
        </p:nvSpPr>
        <p:spPr bwMode="gray">
          <a:xfrm>
            <a:off x="287926" y="4268504"/>
            <a:ext cx="8592933"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7926" y="2706317"/>
            <a:ext cx="8592933" cy="997196"/>
          </a:xfrm>
        </p:spPr>
        <p:txBody>
          <a:bodyPr wrap="square">
            <a:noAutofit/>
          </a:bodyPr>
          <a:lstStyle>
            <a:lvl1pPr>
              <a:lnSpc>
                <a:spcPct val="90000"/>
              </a:lnSpc>
              <a:spcBef>
                <a:spcPts val="0"/>
              </a:spcBef>
              <a:defRPr sz="3599" b="1" baseline="0"/>
            </a:lvl1pPr>
          </a:lstStyle>
          <a:p>
            <a:pPr lvl="0"/>
            <a:r>
              <a:rPr lang="en-US" dirty="0"/>
              <a:t>Title Goes Here </a:t>
            </a:r>
            <a:br>
              <a:rPr lang="en-US" dirty="0"/>
            </a:br>
            <a:r>
              <a:rPr lang="en-US" dirty="0"/>
              <a:t>and Here and Here.</a:t>
            </a:r>
          </a:p>
        </p:txBody>
      </p:sp>
      <p:grpSp>
        <p:nvGrpSpPr>
          <p:cNvPr id="2" name="Group 1"/>
          <p:cNvGrpSpPr/>
          <p:nvPr/>
        </p:nvGrpSpPr>
        <p:grpSpPr>
          <a:xfrm>
            <a:off x="9168785" y="0"/>
            <a:ext cx="3023215"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grpSp>
      <p:pic>
        <p:nvPicPr>
          <p:cNvPr id="15" name="SAP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25" y="6217668"/>
            <a:ext cx="1578051" cy="360000"/>
          </a:xfrm>
          <a:prstGeom prst="rect">
            <a:avLst/>
          </a:prstGeom>
        </p:spPr>
      </p:pic>
    </p:spTree>
    <p:extLst>
      <p:ext uri="{BB962C8B-B14F-4D97-AF65-F5344CB8AC3E}">
        <p14:creationId xmlns:p14="http://schemas.microsoft.com/office/powerpoint/2010/main" val="2449900139"/>
      </p:ext>
    </p:extLst>
  </p:cSld>
  <p:clrMapOvr>
    <a:masterClrMapping/>
  </p:clrMapOvr>
  <p:hf hdr="0" ftr="0" dt="0"/>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with pictogram">
    <p:spTree>
      <p:nvGrpSpPr>
        <p:cNvPr id="1" name=""/>
        <p:cNvGrpSpPr/>
        <p:nvPr/>
      </p:nvGrpSpPr>
      <p:grpSpPr>
        <a:xfrm>
          <a:off x="0" y="0"/>
          <a:ext cx="0" cy="0"/>
          <a:chOff x="0" y="0"/>
          <a:chExt cx="0" cy="0"/>
        </a:xfrm>
      </p:grpSpPr>
      <p:sp>
        <p:nvSpPr>
          <p:cNvPr id="24" name="Classification"/>
          <p:cNvSpPr txBox="1"/>
          <p:nvPr/>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p:ph type="subTitle" idx="1" hasCustomPrompt="1"/>
          </p:nvPr>
        </p:nvSpPr>
        <p:spPr bwMode="gray">
          <a:xfrm>
            <a:off x="287926" y="4268504"/>
            <a:ext cx="6371771"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7926" y="2706317"/>
            <a:ext cx="6371771" cy="997196"/>
          </a:xfrm>
        </p:spPr>
        <p:txBody>
          <a:bodyPr wrap="square">
            <a:noAutofit/>
          </a:bodyPr>
          <a:lstStyle>
            <a:lvl1pPr>
              <a:lnSpc>
                <a:spcPct val="90000"/>
              </a:lnSpc>
              <a:spcBef>
                <a:spcPts val="0"/>
              </a:spcBef>
              <a:defRPr sz="3599" b="1" baseline="0"/>
            </a:lvl1pPr>
          </a:lstStyle>
          <a:p>
            <a:pPr lvl="0"/>
            <a:r>
              <a:rPr lang="en-US" dirty="0"/>
              <a:t>Title Goes Here </a:t>
            </a:r>
            <a:br>
              <a:rPr lang="en-US" dirty="0"/>
            </a:br>
            <a:r>
              <a:rPr lang="en-US" dirty="0"/>
              <a:t>and Here and Here.</a:t>
            </a:r>
          </a:p>
        </p:txBody>
      </p:sp>
      <p:pic>
        <p:nvPicPr>
          <p:cNvPr id="15" name="SAP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25" y="6217668"/>
            <a:ext cx="1578051" cy="360000"/>
          </a:xfrm>
          <a:prstGeom prst="rect">
            <a:avLst/>
          </a:prstGeom>
        </p:spPr>
      </p:pic>
      <p:sp>
        <p:nvSpPr>
          <p:cNvPr id="7" name="Picture Placeholder 6"/>
          <p:cNvSpPr>
            <a:spLocks noGrp="1"/>
          </p:cNvSpPr>
          <p:nvPr>
            <p:ph type="pic" sz="quarter" idx="16"/>
          </p:nvPr>
        </p:nvSpPr>
        <p:spPr>
          <a:xfrm>
            <a:off x="6953044" y="963000"/>
            <a:ext cx="4930716" cy="4932000"/>
          </a:xfrm>
        </p:spPr>
        <p:txBody>
          <a:bodyPr/>
          <a:lstStyle/>
          <a:p>
            <a:r>
              <a:rPr lang="en-US"/>
              <a:t>Click icon to add picture</a:t>
            </a:r>
            <a:endParaRPr lang="de-DE"/>
          </a:p>
        </p:txBody>
      </p:sp>
    </p:spTree>
    <p:extLst>
      <p:ext uri="{BB962C8B-B14F-4D97-AF65-F5344CB8AC3E}">
        <p14:creationId xmlns:p14="http://schemas.microsoft.com/office/powerpoint/2010/main" val="215442625"/>
      </p:ext>
    </p:extLst>
  </p:cSld>
  <p:clrMapOvr>
    <a:masterClrMapping/>
  </p:clrMapOvr>
  <p:hf hdr="0" ftr="0" dt="0"/>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230000"/>
          </a:xfrm>
        </p:spPr>
        <p:txBody>
          <a:bodyPr>
            <a:no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49562385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3869" y="3090446"/>
            <a:ext cx="11182288" cy="677108"/>
          </a:xfrm>
        </p:spPr>
        <p:txBody>
          <a:bodyPr anchor="ctr"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7669371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 scene art</a:t>
            </a:r>
          </a:p>
        </p:txBody>
      </p:sp>
      <p:sp>
        <p:nvSpPr>
          <p:cNvPr id="2" name="Divider text"/>
          <p:cNvSpPr>
            <a:spLocks noGrp="1"/>
          </p:cNvSpPr>
          <p:nvPr>
            <p:ph type="ctrTitle" hasCustomPrompt="1"/>
          </p:nvPr>
        </p:nvSpPr>
        <p:spPr bwMode="gray">
          <a:xfrm>
            <a:off x="503869" y="1375046"/>
            <a:ext cx="11182288" cy="677108"/>
          </a:xfrm>
        </p:spPr>
        <p:txBody>
          <a:bodyPr anchor="t"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45021684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8783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868" y="1620000"/>
            <a:ext cx="11183565"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31676918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p:nvSpPr>
        <p:spPr bwMode="black">
          <a:xfrm>
            <a:off x="2813923" y="6559835"/>
            <a:ext cx="278850"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2017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p:ph type="body" idx="1"/>
          </p:nvPr>
        </p:nvSpPr>
        <p:spPr bwMode="gray">
          <a:xfrm>
            <a:off x="503870" y="1620000"/>
            <a:ext cx="11183564"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p:ph type="title"/>
          </p:nvPr>
        </p:nvSpPr>
        <p:spPr bwMode="gray">
          <a:xfrm>
            <a:off x="503870" y="504000"/>
            <a:ext cx="11183564"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p:nvGrpSpPr>
        <p:grpSpPr>
          <a:xfrm>
            <a:off x="10679346" y="0"/>
            <a:ext cx="1512654"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349001895"/>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672" r:id="rId28"/>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5625" r="174"/>
          <a:stretch/>
        </p:blipFill>
        <p:spPr>
          <a:xfrm>
            <a:off x="0" y="0"/>
            <a:ext cx="12192000" cy="6857999"/>
          </a:xfrm>
          <a:prstGeom prst="rect">
            <a:avLst/>
          </a:prstGeom>
        </p:spPr>
      </p:pic>
      <p:sp>
        <p:nvSpPr>
          <p:cNvPr id="14" name="Rectangle 13"/>
          <p:cNvSpPr/>
          <p:nvPr/>
        </p:nvSpPr>
        <p:spPr bwMode="gray">
          <a:xfrm>
            <a:off x="-1" y="274513"/>
            <a:ext cx="12192001" cy="6858000"/>
          </a:xfrm>
          <a:prstGeom prst="rect">
            <a:avLst/>
          </a:prstGeom>
          <a:gradFill>
            <a:gsLst>
              <a:gs pos="0">
                <a:schemeClr val="bg1">
                  <a:alpha val="59000"/>
                </a:schemeClr>
              </a:gs>
              <a:gs pos="100000">
                <a:schemeClr val="bg1">
                  <a:alpha val="0"/>
                </a:schemeClr>
              </a:gs>
            </a:gsLst>
            <a:lin ang="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Subtitle 4"/>
          <p:cNvSpPr>
            <a:spLocks noGrp="1"/>
          </p:cNvSpPr>
          <p:nvPr>
            <p:ph type="subTitle" idx="1"/>
          </p:nvPr>
        </p:nvSpPr>
        <p:spPr>
          <a:xfrm>
            <a:off x="287926" y="3389273"/>
            <a:ext cx="8592933" cy="430887"/>
          </a:xfrm>
        </p:spPr>
        <p:txBody>
          <a:bodyPr/>
          <a:lstStyle/>
          <a:p>
            <a:r>
              <a:rPr lang="en-US" dirty="0"/>
              <a:t>John Appleby</a:t>
            </a:r>
          </a:p>
          <a:p>
            <a:r>
              <a:rPr lang="en-US" dirty="0"/>
              <a:t>Global Head of DDM/HANA COEs</a:t>
            </a:r>
          </a:p>
        </p:txBody>
      </p:sp>
      <p:sp>
        <p:nvSpPr>
          <p:cNvPr id="6" name="Text Placeholder 5"/>
          <p:cNvSpPr>
            <a:spLocks noGrp="1"/>
          </p:cNvSpPr>
          <p:nvPr>
            <p:ph type="body" sz="quarter" idx="14"/>
          </p:nvPr>
        </p:nvSpPr>
        <p:spPr/>
        <p:txBody>
          <a:bodyPr/>
          <a:lstStyle/>
          <a:p>
            <a:r>
              <a:rPr lang="en-US" dirty="0"/>
              <a:t>SAP HANA </a:t>
            </a:r>
            <a:r>
              <a:rPr lang="en-US" dirty="0">
                <a:solidFill>
                  <a:schemeClr val="accent1"/>
                </a:solidFill>
              </a:rPr>
              <a:t>Data Management</a:t>
            </a:r>
          </a:p>
          <a:p>
            <a:endParaRPr lang="en-US" dirty="0"/>
          </a:p>
        </p:txBody>
      </p:sp>
      <p:grpSp>
        <p:nvGrpSpPr>
          <p:cNvPr id="8" name="Group 7"/>
          <p:cNvGrpSpPr/>
          <p:nvPr/>
        </p:nvGrpSpPr>
        <p:grpSpPr>
          <a:xfrm>
            <a:off x="9168785" y="0"/>
            <a:ext cx="3023215" cy="6858000"/>
            <a:chOff x="9171173" y="0"/>
            <a:chExt cx="3024002" cy="6855990"/>
          </a:xfrm>
        </p:grpSpPr>
        <p:sp>
          <p:nvSpPr>
            <p:cNvPr id="9" name="Rectangle 8"/>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1" name="Rectangle 1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12" name="Classification"/>
          <p:cNvSpPr txBox="1"/>
          <p:nvPr/>
        </p:nvSpPr>
        <p:spPr>
          <a:xfrm>
            <a:off x="287926" y="5926203"/>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pic>
        <p:nvPicPr>
          <p:cNvPr id="13" name="SAP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5" y="6217668"/>
            <a:ext cx="1578051" cy="360000"/>
          </a:xfrm>
          <a:prstGeom prst="rect">
            <a:avLst/>
          </a:prstGeom>
        </p:spPr>
      </p:pic>
    </p:spTree>
    <p:extLst>
      <p:ext uri="{BB962C8B-B14F-4D97-AF65-F5344CB8AC3E}">
        <p14:creationId xmlns:p14="http://schemas.microsoft.com/office/powerpoint/2010/main" val="828693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29360" y="2118793"/>
            <a:ext cx="3217140" cy="1641644"/>
            <a:chOff x="3264766" y="1160954"/>
            <a:chExt cx="3217978" cy="1642072"/>
          </a:xfrm>
        </p:grpSpPr>
        <p:sp>
          <p:nvSpPr>
            <p:cNvPr id="82" name="Rectangle 81"/>
            <p:cNvSpPr/>
            <p:nvPr/>
          </p:nvSpPr>
          <p:spPr bwMode="gray">
            <a:xfrm>
              <a:off x="3315566" y="1587370"/>
              <a:ext cx="2293908" cy="1215656"/>
            </a:xfrm>
            <a:prstGeom prst="rect">
              <a:avLst/>
            </a:prstGeom>
            <a:noFill/>
            <a:ln w="6350" algn="ctr">
              <a:noFill/>
              <a:miter lim="800000"/>
              <a:headEnd/>
              <a:tailEnd/>
            </a:ln>
          </p:spPr>
          <p:txBody>
            <a:bodyPr lIns="0" tIns="0" rIns="89956" bIns="71964" rtlCol="0" anchor="t"/>
            <a:lstStyle/>
            <a:p>
              <a:pPr marL="179910" lvl="1" indent="-179910" defTabSz="1088231" fontAlgn="base">
                <a:spcAft>
                  <a:spcPct val="0"/>
                </a:spcAft>
                <a:buClr>
                  <a:schemeClr val="tx1"/>
                </a:buClr>
                <a:buFont typeface="Wingdings" pitchFamily="2" charset="2"/>
                <a:buChar char="§"/>
                <a:defRPr/>
              </a:pPr>
              <a:r>
                <a:rPr lang="en-US" sz="1300" dirty="0">
                  <a:latin typeface="+mn-lt"/>
                </a:rPr>
                <a:t>Structured Data </a:t>
              </a:r>
            </a:p>
            <a:p>
              <a:pPr marL="179910" lvl="1" indent="-179910" defTabSz="1088231" fontAlgn="base">
                <a:spcAft>
                  <a:spcPct val="0"/>
                </a:spcAft>
                <a:buClr>
                  <a:schemeClr val="tx1"/>
                </a:buClr>
                <a:buFont typeface="Wingdings" pitchFamily="2" charset="2"/>
                <a:buChar char="§"/>
                <a:defRPr/>
              </a:pPr>
              <a:r>
                <a:rPr lang="en-US" sz="1300" dirty="0">
                  <a:latin typeface="+mn-lt"/>
                </a:rPr>
                <a:t>OLTP</a:t>
              </a:r>
            </a:p>
            <a:p>
              <a:pPr marL="179910" lvl="1" indent="-179910" defTabSz="1088231" fontAlgn="base">
                <a:spcAft>
                  <a:spcPct val="0"/>
                </a:spcAft>
                <a:buClr>
                  <a:schemeClr val="tx1"/>
                </a:buClr>
                <a:buFont typeface="Wingdings" pitchFamily="2" charset="2"/>
                <a:buChar char="§"/>
                <a:defRPr/>
              </a:pPr>
              <a:r>
                <a:rPr lang="en-US" sz="1300" dirty="0">
                  <a:latin typeface="+mn-lt"/>
                </a:rPr>
                <a:t>ACID</a:t>
              </a:r>
            </a:p>
            <a:p>
              <a:pPr marL="179910" lvl="1" indent="-179910" defTabSz="1088231" fontAlgn="base">
                <a:spcAft>
                  <a:spcPct val="0"/>
                </a:spcAft>
                <a:buClr>
                  <a:schemeClr val="tx1"/>
                </a:buClr>
                <a:buFont typeface="Wingdings" pitchFamily="2" charset="2"/>
                <a:buChar char="§"/>
                <a:defRPr/>
              </a:pPr>
              <a:r>
                <a:rPr lang="en-US" sz="1300" dirty="0">
                  <a:latin typeface="+mn-lt"/>
                </a:rPr>
                <a:t>3NF</a:t>
              </a:r>
            </a:p>
            <a:p>
              <a:pPr marL="179910" lvl="1" indent="-179910" defTabSz="1088231" fontAlgn="base">
                <a:spcAft>
                  <a:spcPct val="0"/>
                </a:spcAft>
                <a:buClr>
                  <a:schemeClr val="tx1"/>
                </a:buClr>
                <a:buFont typeface="Wingdings" pitchFamily="2" charset="2"/>
                <a:buChar char="§"/>
                <a:defRPr/>
              </a:pPr>
              <a:r>
                <a:rPr lang="en-US" sz="1300" dirty="0">
                  <a:latin typeface="+mn-lt"/>
                </a:rPr>
                <a:t>Process integration</a:t>
              </a:r>
            </a:p>
          </p:txBody>
        </p:sp>
        <p:cxnSp>
          <p:nvCxnSpPr>
            <p:cNvPr id="83" name="Straight Connector 82"/>
            <p:cNvCxnSpPr>
              <a:cxnSpLocks/>
            </p:cNvCxnSpPr>
            <p:nvPr/>
          </p:nvCxnSpPr>
          <p:spPr>
            <a:xfrm>
              <a:off x="3264767" y="1500964"/>
              <a:ext cx="3217977" cy="0"/>
            </a:xfrm>
            <a:prstGeom prst="line">
              <a:avLst/>
            </a:prstGeom>
            <a:ln w="6350">
              <a:solidFill>
                <a:schemeClr val="tx1">
                  <a:alpha val="53000"/>
                </a:schemeClr>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264766" y="1160954"/>
              <a:ext cx="2468880" cy="277071"/>
            </a:xfrm>
            <a:prstGeom prst="rect">
              <a:avLst/>
            </a:prstGeom>
            <a:noFill/>
          </p:spPr>
          <p:txBody>
            <a:bodyPr wrap="square" lIns="0" tIns="0" rIns="0" bIns="0" rtlCol="0">
              <a:spAutoFit/>
            </a:bodyPr>
            <a:lstStyle/>
            <a:p>
              <a:pPr defTabSz="1087905" fontAlgn="base">
                <a:spcBef>
                  <a:spcPts val="600"/>
                </a:spcBef>
                <a:spcAft>
                  <a:spcPct val="0"/>
                </a:spcAft>
                <a:buClr>
                  <a:schemeClr val="accent1"/>
                </a:buClr>
                <a:buSzPct val="80000"/>
                <a:defRPr/>
              </a:pPr>
              <a:r>
                <a:rPr lang="en-US" sz="1800" dirty="0">
                  <a:solidFill>
                    <a:srgbClr val="0FAAFF"/>
                  </a:solidFill>
                </a:rPr>
                <a:t>Transactional Systems</a:t>
              </a:r>
            </a:p>
          </p:txBody>
        </p:sp>
      </p:grpSp>
      <p:grpSp>
        <p:nvGrpSpPr>
          <p:cNvPr id="9" name="Group 8"/>
          <p:cNvGrpSpPr/>
          <p:nvPr/>
        </p:nvGrpSpPr>
        <p:grpSpPr>
          <a:xfrm>
            <a:off x="592835" y="3872660"/>
            <a:ext cx="3191765" cy="1726710"/>
            <a:chOff x="3290173" y="4357158"/>
            <a:chExt cx="3192597" cy="1727159"/>
          </a:xfrm>
        </p:grpSpPr>
        <p:sp>
          <p:nvSpPr>
            <p:cNvPr id="96" name="Rectangle 95"/>
            <p:cNvSpPr/>
            <p:nvPr/>
          </p:nvSpPr>
          <p:spPr bwMode="gray">
            <a:xfrm>
              <a:off x="3290173" y="4812548"/>
              <a:ext cx="1859914" cy="1271769"/>
            </a:xfrm>
            <a:prstGeom prst="rect">
              <a:avLst/>
            </a:prstGeom>
            <a:noFill/>
            <a:ln w="6350" algn="ctr">
              <a:noFill/>
              <a:miter lim="800000"/>
              <a:headEnd/>
              <a:tailEnd/>
            </a:ln>
          </p:spPr>
          <p:txBody>
            <a:bodyPr lIns="0" tIns="0" rIns="89956" bIns="71964" rtlCol="0" anchor="t"/>
            <a:lstStyle/>
            <a:p>
              <a:pPr marL="179910" lvl="1" indent="-179910" defTabSz="1088231" fontAlgn="base">
                <a:spcAft>
                  <a:spcPct val="0"/>
                </a:spcAft>
                <a:buClr>
                  <a:schemeClr val="tx1"/>
                </a:buClr>
                <a:buFont typeface="Wingdings" pitchFamily="2" charset="2"/>
                <a:buChar char="§"/>
                <a:defRPr/>
              </a:pPr>
              <a:r>
                <a:rPr lang="en-US" sz="1300" dirty="0">
                  <a:latin typeface="+mn-lt"/>
                </a:rPr>
                <a:t>SQL | Schema First</a:t>
              </a:r>
            </a:p>
            <a:p>
              <a:pPr marL="179910" lvl="1" indent="-179910" defTabSz="1088231" fontAlgn="base">
                <a:spcAft>
                  <a:spcPct val="0"/>
                </a:spcAft>
                <a:buClr>
                  <a:schemeClr val="tx1"/>
                </a:buClr>
                <a:buFont typeface="Wingdings" pitchFamily="2" charset="2"/>
                <a:buChar char="§"/>
                <a:defRPr/>
              </a:pPr>
              <a:r>
                <a:rPr lang="en-US" sz="1300" dirty="0">
                  <a:latin typeface="+mn-lt"/>
                </a:rPr>
                <a:t>OLAP &amp; BI</a:t>
              </a:r>
            </a:p>
            <a:p>
              <a:pPr marL="179910" lvl="1" indent="-179910" defTabSz="1088231" fontAlgn="base">
                <a:spcAft>
                  <a:spcPct val="0"/>
                </a:spcAft>
                <a:buClr>
                  <a:schemeClr val="tx1"/>
                </a:buClr>
                <a:buFont typeface="Wingdings" pitchFamily="2" charset="2"/>
                <a:buChar char="§"/>
                <a:defRPr/>
              </a:pPr>
              <a:r>
                <a:rPr lang="en-US" sz="1300" dirty="0">
                  <a:latin typeface="+mn-lt"/>
                </a:rPr>
                <a:t>EDW / Data Marts</a:t>
              </a:r>
            </a:p>
            <a:p>
              <a:pPr marL="179910" lvl="1" indent="-179910" defTabSz="1088231" fontAlgn="base">
                <a:spcAft>
                  <a:spcPct val="0"/>
                </a:spcAft>
                <a:buClr>
                  <a:schemeClr val="tx1"/>
                </a:buClr>
                <a:buFont typeface="Wingdings" pitchFamily="2" charset="2"/>
                <a:buChar char="§"/>
                <a:defRPr/>
              </a:pPr>
              <a:r>
                <a:rPr lang="en-US" sz="1300" dirty="0">
                  <a:latin typeface="+mn-lt"/>
                </a:rPr>
                <a:t>Hierarchies</a:t>
              </a:r>
            </a:p>
            <a:p>
              <a:pPr marL="179910" lvl="1" indent="-179910" defTabSz="1088231" fontAlgn="base">
                <a:spcAft>
                  <a:spcPct val="0"/>
                </a:spcAft>
                <a:buClr>
                  <a:schemeClr val="tx1"/>
                </a:buClr>
                <a:buFont typeface="Wingdings" pitchFamily="2" charset="2"/>
                <a:buChar char="§"/>
                <a:defRPr/>
              </a:pPr>
              <a:r>
                <a:rPr lang="en-US" sz="1300" dirty="0">
                  <a:latin typeface="+mn-lt"/>
                </a:rPr>
                <a:t>Star Schemas</a:t>
              </a:r>
            </a:p>
            <a:p>
              <a:pPr marL="179910" lvl="1" indent="-179910" defTabSz="1088231" fontAlgn="base">
                <a:spcAft>
                  <a:spcPct val="0"/>
                </a:spcAft>
                <a:buClr>
                  <a:schemeClr val="tx1"/>
                </a:buClr>
                <a:buFont typeface="Wingdings" pitchFamily="2" charset="2"/>
                <a:buChar char="§"/>
                <a:defRPr/>
              </a:pPr>
              <a:r>
                <a:rPr lang="en-US" sz="1300" dirty="0">
                  <a:latin typeface="+mn-lt"/>
                </a:rPr>
                <a:t>Terabyte-scale </a:t>
              </a:r>
            </a:p>
          </p:txBody>
        </p:sp>
        <p:sp>
          <p:nvSpPr>
            <p:cNvPr id="98" name="TextBox 97"/>
            <p:cNvSpPr txBox="1"/>
            <p:nvPr/>
          </p:nvSpPr>
          <p:spPr>
            <a:xfrm flipH="1">
              <a:off x="3290173" y="4357158"/>
              <a:ext cx="2468880" cy="277071"/>
            </a:xfrm>
            <a:prstGeom prst="rect">
              <a:avLst/>
            </a:prstGeom>
            <a:noFill/>
          </p:spPr>
          <p:txBody>
            <a:bodyPr wrap="square" lIns="0" tIns="0" rIns="0" bIns="0" rtlCol="0">
              <a:spAutoFit/>
            </a:bodyPr>
            <a:lstStyle/>
            <a:p>
              <a:pPr defTabSz="1087905" fontAlgn="base">
                <a:spcBef>
                  <a:spcPts val="600"/>
                </a:spcBef>
                <a:spcAft>
                  <a:spcPct val="0"/>
                </a:spcAft>
                <a:buClr>
                  <a:schemeClr val="accent1"/>
                </a:buClr>
                <a:buSzPct val="80000"/>
                <a:defRPr/>
              </a:pPr>
              <a:r>
                <a:rPr lang="en-US" sz="1800" dirty="0">
                  <a:solidFill>
                    <a:srgbClr val="0FAAFF"/>
                  </a:solidFill>
                </a:rPr>
                <a:t>Data Warehousing</a:t>
              </a:r>
            </a:p>
          </p:txBody>
        </p:sp>
        <p:cxnSp>
          <p:nvCxnSpPr>
            <p:cNvPr id="60" name="Straight Connector 59"/>
            <p:cNvCxnSpPr>
              <a:cxnSpLocks/>
            </p:cNvCxnSpPr>
            <p:nvPr/>
          </p:nvCxnSpPr>
          <p:spPr>
            <a:xfrm>
              <a:off x="3290173" y="4721625"/>
              <a:ext cx="3192597" cy="0"/>
            </a:xfrm>
            <a:prstGeom prst="line">
              <a:avLst/>
            </a:prstGeom>
            <a:ln w="635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546081" y="2116735"/>
            <a:ext cx="3214119" cy="1662681"/>
            <a:chOff x="9226068" y="1199065"/>
            <a:chExt cx="3214957" cy="1663112"/>
          </a:xfrm>
        </p:grpSpPr>
        <p:sp>
          <p:nvSpPr>
            <p:cNvPr id="63" name="Rectangle 62"/>
            <p:cNvSpPr/>
            <p:nvPr/>
          </p:nvSpPr>
          <p:spPr bwMode="gray">
            <a:xfrm>
              <a:off x="9276870" y="1701700"/>
              <a:ext cx="2999012" cy="1160477"/>
            </a:xfrm>
            <a:prstGeom prst="rect">
              <a:avLst/>
            </a:prstGeom>
            <a:noFill/>
            <a:ln w="6350" algn="ctr">
              <a:noFill/>
              <a:miter lim="800000"/>
              <a:headEnd/>
              <a:tailEnd/>
            </a:ln>
          </p:spPr>
          <p:txBody>
            <a:bodyPr lIns="0" tIns="0" rIns="89956" bIns="71964" rtlCol="0" anchor="t"/>
            <a:lstStyle/>
            <a:p>
              <a:pPr marL="179910" lvl="1" indent="-179910" defTabSz="1088231" fontAlgn="base">
                <a:spcAft>
                  <a:spcPct val="0"/>
                </a:spcAft>
                <a:buClr>
                  <a:schemeClr val="tx1"/>
                </a:buClr>
                <a:buFont typeface="Wingdings" panose="05000000000000000000" pitchFamily="2" charset="2"/>
                <a:buChar char="§"/>
                <a:defRPr/>
              </a:pPr>
              <a:r>
                <a:rPr lang="en-US" sz="1300" dirty="0">
                  <a:latin typeface="+mn-lt"/>
                </a:rPr>
                <a:t>Modern UI</a:t>
              </a:r>
            </a:p>
            <a:p>
              <a:pPr marL="179910" lvl="1" indent="-179910" defTabSz="1088231" fontAlgn="base">
                <a:spcAft>
                  <a:spcPct val="0"/>
                </a:spcAft>
                <a:buClr>
                  <a:schemeClr val="tx1"/>
                </a:buClr>
                <a:buFont typeface="Wingdings" panose="05000000000000000000" pitchFamily="2" charset="2"/>
                <a:buChar char="§"/>
                <a:defRPr/>
              </a:pPr>
              <a:r>
                <a:rPr lang="en-US" sz="1300" dirty="0">
                  <a:latin typeface="+mn-lt"/>
                </a:rPr>
                <a:t>Machine Learning / PA</a:t>
              </a:r>
            </a:p>
            <a:p>
              <a:pPr marL="179910" lvl="1" indent="-179910" defTabSz="1088231" fontAlgn="base">
                <a:spcAft>
                  <a:spcPct val="0"/>
                </a:spcAft>
                <a:buClr>
                  <a:schemeClr val="tx1"/>
                </a:buClr>
                <a:buFont typeface="Wingdings" panose="05000000000000000000" pitchFamily="2" charset="2"/>
                <a:buChar char="§"/>
                <a:defRPr/>
              </a:pPr>
              <a:r>
                <a:rPr lang="en-US" sz="1300" dirty="0" err="1">
                  <a:latin typeface="+mn-lt"/>
                </a:rPr>
                <a:t>IoT</a:t>
              </a:r>
              <a:r>
                <a:rPr lang="en-US" sz="1300" dirty="0">
                  <a:latin typeface="+mn-lt"/>
                </a:rPr>
                <a:t> / Connected Devices</a:t>
              </a:r>
            </a:p>
            <a:p>
              <a:pPr marL="179910" lvl="1" indent="-179910" defTabSz="1088231" fontAlgn="base">
                <a:spcAft>
                  <a:spcPct val="0"/>
                </a:spcAft>
                <a:buClr>
                  <a:schemeClr val="tx1"/>
                </a:buClr>
                <a:buFont typeface="Wingdings" panose="05000000000000000000" pitchFamily="2" charset="2"/>
                <a:buChar char="§"/>
                <a:defRPr/>
              </a:pPr>
              <a:r>
                <a:rPr lang="en-US" sz="1300" dirty="0">
                  <a:latin typeface="+mn-lt"/>
                </a:rPr>
                <a:t>Advanced analytics (text, spatial, graph, streaming)</a:t>
              </a:r>
            </a:p>
            <a:p>
              <a:pPr marL="0" lvl="1" defTabSz="1088231" fontAlgn="base">
                <a:spcBef>
                  <a:spcPts val="600"/>
                </a:spcBef>
                <a:spcAft>
                  <a:spcPct val="0"/>
                </a:spcAft>
                <a:buClr>
                  <a:schemeClr val="accent1"/>
                </a:buClr>
                <a:buNone/>
                <a:defRPr/>
              </a:pPr>
              <a:endParaRPr lang="en-US" sz="1300" dirty="0">
                <a:solidFill>
                  <a:schemeClr val="accent1"/>
                </a:solidFill>
                <a:latin typeface="+mn-lt"/>
              </a:endParaRPr>
            </a:p>
          </p:txBody>
        </p:sp>
        <p:cxnSp>
          <p:nvCxnSpPr>
            <p:cNvPr id="64" name="Straight Connector 63"/>
            <p:cNvCxnSpPr>
              <a:cxnSpLocks/>
            </p:cNvCxnSpPr>
            <p:nvPr/>
          </p:nvCxnSpPr>
          <p:spPr>
            <a:xfrm flipV="1">
              <a:off x="9226069" y="1609735"/>
              <a:ext cx="3214956" cy="5557"/>
            </a:xfrm>
            <a:prstGeom prst="line">
              <a:avLst/>
            </a:prstGeom>
            <a:ln w="6350">
              <a:solidFill>
                <a:schemeClr val="tx1">
                  <a:alpha val="53000"/>
                </a:schemeClr>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9226068" y="1199065"/>
              <a:ext cx="2468880" cy="277071"/>
            </a:xfrm>
            <a:prstGeom prst="rect">
              <a:avLst/>
            </a:prstGeom>
            <a:noFill/>
          </p:spPr>
          <p:txBody>
            <a:bodyPr wrap="square" lIns="0" tIns="0" rIns="0" bIns="0" rtlCol="0">
              <a:spAutoFit/>
            </a:bodyPr>
            <a:lstStyle/>
            <a:p>
              <a:pPr defTabSz="1087905" fontAlgn="base">
                <a:spcBef>
                  <a:spcPts val="600"/>
                </a:spcBef>
                <a:spcAft>
                  <a:spcPct val="0"/>
                </a:spcAft>
                <a:buClr>
                  <a:schemeClr val="accent1"/>
                </a:buClr>
                <a:buSzPct val="80000"/>
                <a:defRPr/>
              </a:pPr>
              <a:r>
                <a:rPr lang="en-US" sz="1800" dirty="0">
                  <a:solidFill>
                    <a:srgbClr val="0FAAFF"/>
                  </a:solidFill>
                </a:rPr>
                <a:t>Intelligent Engagements</a:t>
              </a:r>
            </a:p>
          </p:txBody>
        </p:sp>
      </p:grpSp>
      <p:grpSp>
        <p:nvGrpSpPr>
          <p:cNvPr id="10" name="Group 9"/>
          <p:cNvGrpSpPr/>
          <p:nvPr/>
        </p:nvGrpSpPr>
        <p:grpSpPr>
          <a:xfrm>
            <a:off x="8546082" y="3910757"/>
            <a:ext cx="3214119" cy="1726707"/>
            <a:chOff x="9226069" y="4395269"/>
            <a:chExt cx="3214956" cy="1727157"/>
          </a:xfrm>
        </p:grpSpPr>
        <p:sp>
          <p:nvSpPr>
            <p:cNvPr id="66" name="Rectangle 65"/>
            <p:cNvSpPr/>
            <p:nvPr/>
          </p:nvSpPr>
          <p:spPr bwMode="gray">
            <a:xfrm>
              <a:off x="9226069" y="4850657"/>
              <a:ext cx="3062515" cy="1271769"/>
            </a:xfrm>
            <a:prstGeom prst="rect">
              <a:avLst/>
            </a:prstGeom>
            <a:noFill/>
            <a:ln w="6350" algn="ctr">
              <a:noFill/>
              <a:miter lim="800000"/>
              <a:headEnd/>
              <a:tailEnd/>
            </a:ln>
          </p:spPr>
          <p:txBody>
            <a:bodyPr lIns="0" tIns="0" rIns="89956" bIns="71964" rtlCol="0" anchor="t"/>
            <a:lstStyle/>
            <a:p>
              <a:pPr marL="179910" lvl="1" indent="-179910" defTabSz="1088231" fontAlgn="base">
                <a:spcAft>
                  <a:spcPct val="0"/>
                </a:spcAft>
                <a:buClr>
                  <a:schemeClr val="tx1"/>
                </a:buClr>
                <a:buFont typeface="Wingdings" panose="05000000000000000000" pitchFamily="2" charset="2"/>
                <a:buChar char="§"/>
                <a:defRPr/>
              </a:pPr>
              <a:r>
                <a:rPr lang="en-US" sz="1300" dirty="0">
                  <a:latin typeface="+mn-lt"/>
                </a:rPr>
                <a:t>Unstructured / Semi-structured</a:t>
              </a:r>
            </a:p>
            <a:p>
              <a:pPr marL="179910" lvl="1" indent="-179910" defTabSz="1088231" fontAlgn="base">
                <a:spcAft>
                  <a:spcPct val="0"/>
                </a:spcAft>
                <a:buClr>
                  <a:schemeClr val="tx1"/>
                </a:buClr>
                <a:buFont typeface="Wingdings" panose="05000000000000000000" pitchFamily="2" charset="2"/>
                <a:buChar char="§"/>
                <a:defRPr/>
              </a:pPr>
              <a:r>
                <a:rPr lang="en-US" sz="1300" dirty="0">
                  <a:latin typeface="+mn-lt"/>
                </a:rPr>
                <a:t>NoSQL | Schema on Read</a:t>
              </a:r>
            </a:p>
            <a:p>
              <a:pPr marL="179910" lvl="1" indent="-179910" defTabSz="1088231" fontAlgn="base">
                <a:spcAft>
                  <a:spcPct val="0"/>
                </a:spcAft>
                <a:buClr>
                  <a:schemeClr val="tx1"/>
                </a:buClr>
                <a:buFont typeface="Wingdings" panose="05000000000000000000" pitchFamily="2" charset="2"/>
                <a:buChar char="§"/>
                <a:defRPr/>
              </a:pPr>
              <a:r>
                <a:rPr lang="en-US" sz="1300" dirty="0">
                  <a:latin typeface="+mn-lt"/>
                </a:rPr>
                <a:t>Logs, Clickstreams, Sensor Readings</a:t>
              </a:r>
            </a:p>
            <a:p>
              <a:pPr marL="179910" lvl="1" indent="-179910" defTabSz="1088231" fontAlgn="base">
                <a:spcAft>
                  <a:spcPct val="0"/>
                </a:spcAft>
                <a:buClr>
                  <a:schemeClr val="tx1"/>
                </a:buClr>
                <a:buFont typeface="Wingdings" panose="05000000000000000000" pitchFamily="2" charset="2"/>
                <a:buChar char="§"/>
                <a:defRPr/>
              </a:pPr>
              <a:r>
                <a:rPr lang="en-US" sz="1300" dirty="0">
                  <a:latin typeface="+mn-lt"/>
                </a:rPr>
                <a:t>Petabyte-scale</a:t>
              </a:r>
            </a:p>
            <a:p>
              <a:pPr marL="179910" lvl="1" indent="-179910" defTabSz="1088231" fontAlgn="base">
                <a:spcBef>
                  <a:spcPts val="600"/>
                </a:spcBef>
                <a:spcAft>
                  <a:spcPct val="0"/>
                </a:spcAft>
                <a:buClr>
                  <a:schemeClr val="accent1"/>
                </a:buClr>
                <a:buFont typeface="Wingdings" pitchFamily="2" charset="2"/>
                <a:buChar char="§"/>
                <a:defRPr/>
              </a:pPr>
              <a:endParaRPr lang="en-US" sz="1300" dirty="0">
                <a:solidFill>
                  <a:schemeClr val="accent1"/>
                </a:solidFill>
                <a:latin typeface="+mn-lt"/>
              </a:endParaRPr>
            </a:p>
          </p:txBody>
        </p:sp>
        <p:sp>
          <p:nvSpPr>
            <p:cNvPr id="67" name="TextBox 66"/>
            <p:cNvSpPr txBox="1"/>
            <p:nvPr/>
          </p:nvSpPr>
          <p:spPr>
            <a:xfrm flipH="1">
              <a:off x="9226069" y="4395269"/>
              <a:ext cx="2468880" cy="277071"/>
            </a:xfrm>
            <a:prstGeom prst="rect">
              <a:avLst/>
            </a:prstGeom>
            <a:noFill/>
          </p:spPr>
          <p:txBody>
            <a:bodyPr wrap="square" lIns="0" tIns="0" rIns="0" bIns="0" rtlCol="0">
              <a:spAutoFit/>
            </a:bodyPr>
            <a:lstStyle/>
            <a:p>
              <a:pPr defTabSz="1087905" fontAlgn="base">
                <a:spcBef>
                  <a:spcPts val="600"/>
                </a:spcBef>
                <a:spcAft>
                  <a:spcPct val="0"/>
                </a:spcAft>
                <a:buClr>
                  <a:schemeClr val="accent1"/>
                </a:buClr>
                <a:buSzPct val="80000"/>
                <a:defRPr/>
              </a:pPr>
              <a:r>
                <a:rPr lang="en-US" sz="1800" dirty="0">
                  <a:solidFill>
                    <a:srgbClr val="0FAAFF"/>
                  </a:solidFill>
                </a:rPr>
                <a:t>Data Lakes</a:t>
              </a:r>
            </a:p>
          </p:txBody>
        </p:sp>
        <p:cxnSp>
          <p:nvCxnSpPr>
            <p:cNvPr id="68" name="Straight Connector 67"/>
            <p:cNvCxnSpPr>
              <a:cxnSpLocks/>
            </p:cNvCxnSpPr>
            <p:nvPr/>
          </p:nvCxnSpPr>
          <p:spPr>
            <a:xfrm>
              <a:off x="9226070" y="4759735"/>
              <a:ext cx="3214955" cy="0"/>
            </a:xfrm>
            <a:prstGeom prst="line">
              <a:avLst/>
            </a:prstGeom>
            <a:ln w="12700">
              <a:solidFill>
                <a:schemeClr val="tx1">
                  <a:alpha val="53000"/>
                </a:schemeClr>
              </a:solidFill>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a:xfrm>
            <a:off x="503870" y="504000"/>
            <a:ext cx="11183564" cy="676980"/>
          </a:xfrm>
        </p:spPr>
        <p:txBody>
          <a:bodyPr/>
          <a:lstStyle/>
          <a:p>
            <a:r>
              <a:rPr lang="en-US" dirty="0"/>
              <a:t>SAP HANA Data Management Suite</a:t>
            </a:r>
            <a:br>
              <a:rPr lang="en-US" dirty="0"/>
            </a:br>
            <a:r>
              <a:rPr lang="en-US" sz="2000" b="0" dirty="0"/>
              <a:t>Secure, governed, enterprise-class applications and analytics from a trusted, unified view</a:t>
            </a:r>
            <a:endParaRPr lang="en-US" b="0" dirty="0"/>
          </a:p>
        </p:txBody>
      </p:sp>
      <p:grpSp>
        <p:nvGrpSpPr>
          <p:cNvPr id="20" name="Group 19"/>
          <p:cNvGrpSpPr/>
          <p:nvPr/>
        </p:nvGrpSpPr>
        <p:grpSpPr>
          <a:xfrm>
            <a:off x="3471137" y="1905627"/>
            <a:ext cx="5270623" cy="3890262"/>
            <a:chOff x="3703702" y="1905627"/>
            <a:chExt cx="4855178" cy="3583621"/>
          </a:xfrm>
        </p:grpSpPr>
        <p:grpSp>
          <p:nvGrpSpPr>
            <p:cNvPr id="21" name="Group 20"/>
            <p:cNvGrpSpPr/>
            <p:nvPr/>
          </p:nvGrpSpPr>
          <p:grpSpPr>
            <a:xfrm>
              <a:off x="3703702" y="1905627"/>
              <a:ext cx="4855178" cy="3583621"/>
              <a:chOff x="3294540" y="1520947"/>
              <a:chExt cx="5306016" cy="3916386"/>
            </a:xfrm>
          </p:grpSpPr>
          <p:pic>
            <p:nvPicPr>
              <p:cNvPr id="393" name="Picture 392"/>
              <p:cNvPicPr>
                <a:picLocks noChangeAspect="1"/>
              </p:cNvPicPr>
              <p:nvPr/>
            </p:nvPicPr>
            <p:blipFill rotWithShape="1">
              <a:blip r:embed="rId3" cstate="screen">
                <a:duotone>
                  <a:schemeClr val="bg2">
                    <a:shade val="45000"/>
                    <a:satMod val="135000"/>
                  </a:schemeClr>
                  <a:prstClr val="white"/>
                </a:duotone>
                <a:alphaModFix amt="28000"/>
                <a:extLst>
                  <a:ext uri="{BEBA8EAE-BF5A-486C-A8C5-ECC9F3942E4B}">
                    <a14:imgProps xmlns:a14="http://schemas.microsoft.com/office/drawing/2010/main">
                      <a14:imgLayer r:embed="rId4">
                        <a14:imgEffect>
                          <a14:colorTemperature colorTemp="3184"/>
                        </a14:imgEffect>
                        <a14:imgEffect>
                          <a14:brightnessContrast bright="-9000"/>
                        </a14:imgEffect>
                      </a14:imgLayer>
                    </a14:imgProps>
                  </a:ext>
                  <a:ext uri="{28A0092B-C50C-407E-A947-70E740481C1C}">
                    <a14:useLocalDpi xmlns:a14="http://schemas.microsoft.com/office/drawing/2010/main"/>
                  </a:ext>
                </a:extLst>
              </a:blip>
              <a:srcRect/>
              <a:stretch/>
            </p:blipFill>
            <p:spPr>
              <a:xfrm>
                <a:off x="4899101" y="2701518"/>
                <a:ext cx="1867522" cy="1810214"/>
              </a:xfrm>
              <a:prstGeom prst="rect">
                <a:avLst/>
              </a:prstGeom>
              <a:ln w="34925">
                <a:noFill/>
              </a:ln>
            </p:spPr>
          </p:pic>
          <p:sp>
            <p:nvSpPr>
              <p:cNvPr id="392" name="Rectangle 391"/>
              <p:cNvSpPr/>
              <p:nvPr/>
            </p:nvSpPr>
            <p:spPr bwMode="gray">
              <a:xfrm>
                <a:off x="4156656" y="2081984"/>
                <a:ext cx="3288320" cy="3238593"/>
              </a:xfrm>
              <a:prstGeom prst="rect">
                <a:avLst/>
              </a:prstGeom>
              <a:blipFill dpi="0" rotWithShape="1">
                <a:blip r:embed="rId5">
                  <a:alphaModFix amt="51000"/>
                  <a:duotone>
                    <a:schemeClr val="accent3">
                      <a:shade val="45000"/>
                      <a:satMod val="135000"/>
                    </a:schemeClr>
                    <a:prstClr val="white"/>
                  </a:duotone>
                </a:blip>
                <a:srcRect/>
                <a:stretch>
                  <a:fillRect/>
                </a:stretch>
              </a:blip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600" kern="0" dirty="0">
                  <a:solidFill>
                    <a:sysClr val="windowText" lastClr="000000"/>
                  </a:solidFill>
                  <a:latin typeface="+mn-lt"/>
                  <a:ea typeface="Arial Unicode MS" pitchFamily="34" charset="-128"/>
                  <a:cs typeface="Arial Unicode MS" pitchFamily="34" charset="-128"/>
                </a:endParaRPr>
              </a:p>
            </p:txBody>
          </p:sp>
          <p:sp>
            <p:nvSpPr>
              <p:cNvPr id="356" name="Rectangle 355"/>
              <p:cNvSpPr/>
              <p:nvPr/>
            </p:nvSpPr>
            <p:spPr>
              <a:xfrm>
                <a:off x="6599946" y="2118165"/>
                <a:ext cx="945757" cy="470775"/>
              </a:xfrm>
              <a:prstGeom prst="rect">
                <a:avLst/>
              </a:prstGeom>
              <a:noFill/>
              <a:ln>
                <a:noFill/>
              </a:ln>
              <a:effectLst>
                <a:softEdge rad="139700"/>
              </a:effectLst>
            </p:spPr>
            <p:txBody>
              <a:bodyPr wrap="square">
                <a:spAutoFit/>
              </a:bodyPr>
              <a:lstStyle/>
              <a:p>
                <a:pPr algn="ctr" defTabSz="914126" fontAlgn="base">
                  <a:spcBef>
                    <a:spcPct val="50000"/>
                  </a:spcBef>
                  <a:spcAft>
                    <a:spcPct val="0"/>
                  </a:spcAft>
                  <a:buClr>
                    <a:srgbClr val="F0AB00"/>
                  </a:buClr>
                  <a:buSzPct val="80000"/>
                  <a:defRPr/>
                </a:pPr>
                <a:r>
                  <a:rPr lang="en-US" sz="1100" kern="0" spc="-30" dirty="0">
                    <a:solidFill>
                      <a:srgbClr val="0FAAFF"/>
                    </a:solidFill>
                    <a:latin typeface="+mn-lt"/>
                    <a:ea typeface="Arial Unicode MS" pitchFamily="34" charset="-128"/>
                    <a:cs typeface="Arial Unicode MS" pitchFamily="34" charset="-128"/>
                  </a:rPr>
                  <a:t>Custom Apps</a:t>
                </a:r>
              </a:p>
            </p:txBody>
          </p:sp>
          <p:sp>
            <p:nvSpPr>
              <p:cNvPr id="372" name="TextBox 371"/>
              <p:cNvSpPr txBox="1"/>
              <p:nvPr/>
            </p:nvSpPr>
            <p:spPr>
              <a:xfrm>
                <a:off x="3410516" y="3681233"/>
                <a:ext cx="921302" cy="184948"/>
              </a:xfrm>
              <a:prstGeom prst="rect">
                <a:avLst/>
              </a:prstGeom>
              <a:noFill/>
              <a:effectLst/>
            </p:spPr>
            <p:txBody>
              <a:bodyPr wrap="square" lIns="0" tIns="0" rIns="0" bIns="0" rtlCol="0">
                <a:spAutoFit/>
              </a:bodyPr>
              <a:lstStyle/>
              <a:p>
                <a:pPr defTabSz="914126" fontAlgn="base">
                  <a:spcBef>
                    <a:spcPts val="600"/>
                  </a:spcBef>
                  <a:spcAft>
                    <a:spcPct val="0"/>
                  </a:spcAft>
                  <a:buClr>
                    <a:srgbClr val="F0AB00"/>
                  </a:buClr>
                  <a:buSzPct val="80000"/>
                  <a:defRPr/>
                </a:pPr>
                <a:r>
                  <a:rPr lang="en-US" sz="1100" b="1" kern="0" dirty="0">
                    <a:latin typeface="+mn-lt"/>
                    <a:ea typeface="Arial Unicode MS" pitchFamily="34" charset="-128"/>
                    <a:cs typeface="Arial Unicode MS" pitchFamily="34" charset="-128"/>
                  </a:rPr>
                  <a:t>BW/4HANA</a:t>
                </a:r>
              </a:p>
            </p:txBody>
          </p:sp>
          <p:sp>
            <p:nvSpPr>
              <p:cNvPr id="361" name="TextBox 360"/>
              <p:cNvSpPr txBox="1"/>
              <p:nvPr/>
            </p:nvSpPr>
            <p:spPr>
              <a:xfrm>
                <a:off x="5668526" y="1843482"/>
                <a:ext cx="726522" cy="184948"/>
              </a:xfrm>
              <a:prstGeom prst="rect">
                <a:avLst/>
              </a:prstGeom>
              <a:noFill/>
              <a:effectLst/>
            </p:spPr>
            <p:txBody>
              <a:bodyPr wrap="square" lIns="0" tIns="0" rIns="0" bIns="0" rtlCol="0">
                <a:spAutoFit/>
              </a:bodyPr>
              <a:lstStyle/>
              <a:p>
                <a:pPr defTabSz="914126" fontAlgn="base">
                  <a:spcBef>
                    <a:spcPts val="600"/>
                  </a:spcBef>
                  <a:spcAft>
                    <a:spcPct val="0"/>
                  </a:spcAft>
                  <a:buClr>
                    <a:srgbClr val="F0AB00"/>
                  </a:buClr>
                  <a:buSzPct val="80000"/>
                  <a:defRPr/>
                </a:pPr>
                <a:r>
                  <a:rPr lang="en-US" sz="1100" b="1" kern="0" spc="-50" dirty="0">
                    <a:latin typeface="+mn-lt"/>
                    <a:ea typeface="Arial Unicode MS" pitchFamily="34" charset="-128"/>
                    <a:cs typeface="Arial Unicode MS" pitchFamily="34" charset="-128"/>
                  </a:rPr>
                  <a:t>S/4HANA</a:t>
                </a:r>
              </a:p>
            </p:txBody>
          </p:sp>
          <p:sp>
            <p:nvSpPr>
              <p:cNvPr id="362" name="TextBox 361"/>
              <p:cNvSpPr txBox="1"/>
              <p:nvPr/>
            </p:nvSpPr>
            <p:spPr>
              <a:xfrm>
                <a:off x="7276574" y="2861886"/>
                <a:ext cx="1107151" cy="340827"/>
              </a:xfrm>
              <a:prstGeom prst="rect">
                <a:avLst/>
              </a:prstGeom>
              <a:noFill/>
              <a:effectLst/>
            </p:spPr>
            <p:txBody>
              <a:bodyPr wrap="square" lIns="0" tIns="0" rIns="0" bIns="0" rtlCol="0">
                <a:spAutoFit/>
              </a:bodyPr>
              <a:lstStyle/>
              <a:p>
                <a:pPr defTabSz="914126" fontAlgn="base">
                  <a:spcBef>
                    <a:spcPts val="600"/>
                  </a:spcBef>
                  <a:spcAft>
                    <a:spcPct val="0"/>
                  </a:spcAft>
                  <a:buClr>
                    <a:srgbClr val="F0AB00"/>
                  </a:buClr>
                  <a:buSzPct val="80000"/>
                  <a:defRPr/>
                </a:pPr>
                <a:r>
                  <a:rPr lang="en-US" sz="1100" b="1" kern="0" spc="-50">
                    <a:latin typeface="+mn-lt"/>
                    <a:ea typeface="Arial Unicode MS" pitchFamily="34" charset="-128"/>
                    <a:cs typeface="Arial Unicode MS" pitchFamily="34" charset="-128"/>
                  </a:rPr>
                  <a:t>SAP Cloud </a:t>
                </a:r>
                <a:r>
                  <a:rPr lang="en-US" sz="1100" b="1" kern="0" spc="-50" dirty="0">
                    <a:latin typeface="+mn-lt"/>
                    <a:ea typeface="Arial Unicode MS" pitchFamily="34" charset="-128"/>
                    <a:cs typeface="Arial Unicode MS" pitchFamily="34" charset="-128"/>
                  </a:rPr>
                  <a:t>Platform</a:t>
                </a:r>
              </a:p>
            </p:txBody>
          </p:sp>
          <p:sp>
            <p:nvSpPr>
              <p:cNvPr id="363" name="Rectangle 362"/>
              <p:cNvSpPr/>
              <p:nvPr/>
            </p:nvSpPr>
            <p:spPr>
              <a:xfrm>
                <a:off x="3294540" y="2798050"/>
                <a:ext cx="1191182" cy="285902"/>
              </a:xfrm>
              <a:prstGeom prst="rect">
                <a:avLst/>
              </a:prstGeom>
              <a:noFill/>
              <a:ln>
                <a:noFill/>
              </a:ln>
              <a:effectLst>
                <a:softEdge rad="139700"/>
              </a:effectLst>
            </p:spPr>
            <p:txBody>
              <a:bodyPr wrap="square">
                <a:spAutoFit/>
              </a:bodyPr>
              <a:lstStyle/>
              <a:p>
                <a:pPr defTabSz="914126" fontAlgn="base">
                  <a:spcAft>
                    <a:spcPct val="0"/>
                  </a:spcAft>
                  <a:buClr>
                    <a:srgbClr val="F0AB00"/>
                  </a:buClr>
                  <a:buSzPct val="80000"/>
                  <a:defRPr/>
                </a:pPr>
                <a:r>
                  <a:rPr lang="en-US" sz="1100" b="1" kern="0" spc="-30">
                    <a:latin typeface="+mn-lt"/>
                    <a:ea typeface="Arial Unicode MS" pitchFamily="34" charset="-128"/>
                    <a:cs typeface="Arial Unicode MS" pitchFamily="34" charset="-128"/>
                  </a:rPr>
                  <a:t>SAP Analytics</a:t>
                </a:r>
                <a:endParaRPr lang="en-US" sz="1100" b="1" kern="0" spc="-30" dirty="0">
                  <a:latin typeface="+mn-lt"/>
                  <a:ea typeface="Arial Unicode MS" pitchFamily="34" charset="-128"/>
                  <a:cs typeface="Arial Unicode MS" pitchFamily="34" charset="-128"/>
                </a:endParaRPr>
              </a:p>
            </p:txBody>
          </p:sp>
          <p:sp>
            <p:nvSpPr>
              <p:cNvPr id="365" name="Rectangle 364"/>
              <p:cNvSpPr/>
              <p:nvPr/>
            </p:nvSpPr>
            <p:spPr>
              <a:xfrm>
                <a:off x="3936379" y="4916193"/>
                <a:ext cx="1017310" cy="470775"/>
              </a:xfrm>
              <a:prstGeom prst="rect">
                <a:avLst/>
              </a:prstGeom>
              <a:noFill/>
              <a:ln>
                <a:noFill/>
              </a:ln>
              <a:effectLst>
                <a:softEdge rad="139700"/>
              </a:effectLst>
            </p:spPr>
            <p:txBody>
              <a:bodyPr wrap="square">
                <a:spAutoFit/>
              </a:bodyPr>
              <a:lstStyle/>
              <a:p>
                <a:pPr algn="ctr" defTabSz="914126" fontAlgn="base">
                  <a:spcAft>
                    <a:spcPct val="0"/>
                  </a:spcAft>
                  <a:buClr>
                    <a:srgbClr val="F0AB00"/>
                  </a:buClr>
                  <a:buSzPct val="80000"/>
                  <a:defRPr/>
                </a:pPr>
                <a:r>
                  <a:rPr lang="en-US" sz="1100" kern="0" spc="-30" dirty="0">
                    <a:solidFill>
                      <a:srgbClr val="0FAAFF"/>
                    </a:solidFill>
                    <a:latin typeface="+mn-lt"/>
                    <a:ea typeface="Arial Unicode MS" pitchFamily="34" charset="-128"/>
                    <a:cs typeface="Arial Unicode MS" pitchFamily="34" charset="-128"/>
                  </a:rPr>
                  <a:t>Data Warehouses</a:t>
                </a:r>
              </a:p>
            </p:txBody>
          </p:sp>
          <p:pic>
            <p:nvPicPr>
              <p:cNvPr id="6147" name="Picture 3"/>
              <p:cNvPicPr>
                <a:picLocks noChangeAspect="1" noChangeArrowheads="1"/>
              </p:cNvPicPr>
              <p:nvPr/>
            </p:nvPicPr>
            <p:blipFill>
              <a:blip r:embed="rId6" cstate="hqprint">
                <a:extLst>
                  <a:ext uri="{28A0092B-C50C-407E-A947-70E740481C1C}">
                    <a14:useLocalDpi xmlns:a14="http://schemas.microsoft.com/office/drawing/2010/main"/>
                  </a:ext>
                </a:extLst>
              </a:blip>
              <a:stretch>
                <a:fillRect/>
              </a:stretch>
            </p:blipFill>
            <p:spPr bwMode="auto">
              <a:xfrm>
                <a:off x="4123270" y="4343251"/>
                <a:ext cx="643529" cy="643529"/>
              </a:xfrm>
              <a:prstGeom prst="rect">
                <a:avLst/>
              </a:prstGeom>
              <a:noFill/>
              <a:extLst>
                <a:ext uri="{909E8E84-426E-40dd-AFC4-6F175D3DCCD1}">
                  <a14:hiddenFill xmlns=""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7" cstate="hqprint">
                <a:extLst>
                  <a:ext uri="{28A0092B-C50C-407E-A947-70E740481C1C}">
                    <a14:useLocalDpi xmlns:a14="http://schemas.microsoft.com/office/drawing/2010/main"/>
                  </a:ext>
                </a:extLst>
              </a:blip>
              <a:stretch>
                <a:fillRect/>
              </a:stretch>
            </p:blipFill>
            <p:spPr bwMode="auto">
              <a:xfrm>
                <a:off x="6790876" y="1606946"/>
                <a:ext cx="566355" cy="566355"/>
              </a:xfrm>
              <a:prstGeom prst="rect">
                <a:avLst/>
              </a:prstGeom>
              <a:noFill/>
              <a:extLst>
                <a:ext uri="{909E8E84-426E-40dd-AFC4-6F175D3DCCD1}">
                  <a14:hiddenFill xmlns="" xmlns:a14="http://schemas.microsoft.com/office/drawing/2010/main">
                    <a:solidFill>
                      <a:srgbClr val="FFFFFF"/>
                    </a:solidFill>
                  </a14:hiddenFill>
                </a:ext>
              </a:extLst>
            </p:spPr>
          </p:pic>
          <p:pic>
            <p:nvPicPr>
              <p:cNvPr id="6150" name="Picture 6"/>
              <p:cNvPicPr>
                <a:picLocks noChangeAspect="1" noChangeArrowheads="1"/>
              </p:cNvPicPr>
              <p:nvPr/>
            </p:nvPicPr>
            <p:blipFill>
              <a:blip r:embed="rId8" cstate="hqprint">
                <a:extLst>
                  <a:ext uri="{28A0092B-C50C-407E-A947-70E740481C1C}">
                    <a14:useLocalDpi xmlns:a14="http://schemas.microsoft.com/office/drawing/2010/main"/>
                  </a:ext>
                </a:extLst>
              </a:blip>
              <a:stretch>
                <a:fillRect/>
              </a:stretch>
            </p:blipFill>
            <p:spPr bwMode="auto">
              <a:xfrm>
                <a:off x="7181541" y="4236523"/>
                <a:ext cx="644991" cy="351728"/>
              </a:xfrm>
              <a:prstGeom prst="rect">
                <a:avLst/>
              </a:prstGeom>
              <a:noFill/>
              <a:extLst>
                <a:ext uri="{909E8E84-426E-40dd-AFC4-6F175D3DCCD1}">
                  <a14:hiddenFill xmlns="" xmlns:a14="http://schemas.microsoft.com/office/drawing/2010/main">
                    <a:solidFill>
                      <a:srgbClr val="FFFFFF"/>
                    </a:solidFill>
                  </a14:hiddenFill>
                </a:ext>
              </a:extLst>
            </p:spPr>
          </p:pic>
          <p:pic>
            <p:nvPicPr>
              <p:cNvPr id="6151" name="Picture 7" descr="\\.psf\Home\Desktop\main-qimg-72801635cd370644216413122d826044-c.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179091" y="5085883"/>
                <a:ext cx="887954" cy="3514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 name="Group 14"/>
              <p:cNvGrpSpPr/>
              <p:nvPr/>
            </p:nvGrpSpPr>
            <p:grpSpPr>
              <a:xfrm>
                <a:off x="7346561" y="3584083"/>
                <a:ext cx="1253995" cy="255071"/>
                <a:chOff x="6001477" y="4014695"/>
                <a:chExt cx="1253995" cy="255071"/>
              </a:xfrm>
            </p:grpSpPr>
            <p:sp>
              <p:nvSpPr>
                <p:cNvPr id="118" name="TextBox 117"/>
                <p:cNvSpPr txBox="1"/>
                <p:nvPr/>
              </p:nvSpPr>
              <p:spPr>
                <a:xfrm>
                  <a:off x="6305927" y="4047499"/>
                  <a:ext cx="949545" cy="184948"/>
                </a:xfrm>
                <a:prstGeom prst="rect">
                  <a:avLst/>
                </a:prstGeom>
                <a:noFill/>
                <a:effectLst/>
              </p:spPr>
              <p:txBody>
                <a:bodyPr wrap="square" lIns="0" tIns="0" rIns="0" bIns="0" rtlCol="0">
                  <a:spAutoFit/>
                </a:bodyPr>
                <a:lstStyle/>
                <a:p>
                  <a:pPr defTabSz="914126" fontAlgn="base">
                    <a:spcBef>
                      <a:spcPts val="600"/>
                    </a:spcBef>
                    <a:spcAft>
                      <a:spcPct val="0"/>
                    </a:spcAft>
                    <a:buClr>
                      <a:srgbClr val="F0AB00"/>
                    </a:buClr>
                    <a:buSzPct val="80000"/>
                    <a:defRPr/>
                  </a:pPr>
                  <a:r>
                    <a:rPr lang="en-US" sz="1100" b="1" kern="0" spc="-50" dirty="0">
                      <a:solidFill>
                        <a:schemeClr val="bg1"/>
                      </a:solidFill>
                      <a:latin typeface="+mn-lt"/>
                      <a:ea typeface="Arial Unicode MS" pitchFamily="34" charset="-128"/>
                      <a:cs typeface="Arial Unicode MS" pitchFamily="34" charset="-128"/>
                    </a:rPr>
                    <a:t>Leonardo</a:t>
                  </a:r>
                </a:p>
              </p:txBody>
            </p:sp>
            <p:pic>
              <p:nvPicPr>
                <p:cNvPr id="62" name="Picture 6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01477" y="4014695"/>
                  <a:ext cx="517039" cy="255071"/>
                </a:xfrm>
                <a:prstGeom prst="rect">
                  <a:avLst/>
                </a:prstGeom>
                <a:noFill/>
                <a:effectLst/>
              </p:spPr>
            </p:pic>
          </p:grpSp>
          <p:sp>
            <p:nvSpPr>
              <p:cNvPr id="59" name="Rectangle 58"/>
              <p:cNvSpPr/>
              <p:nvPr/>
            </p:nvSpPr>
            <p:spPr>
              <a:xfrm>
                <a:off x="3860491" y="2105715"/>
                <a:ext cx="1229649" cy="470775"/>
              </a:xfrm>
              <a:prstGeom prst="rect">
                <a:avLst/>
              </a:prstGeom>
              <a:noFill/>
              <a:ln>
                <a:noFill/>
              </a:ln>
              <a:effectLst>
                <a:softEdge rad="139700"/>
              </a:effectLst>
            </p:spPr>
            <p:txBody>
              <a:bodyPr wrap="squar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914126" fontAlgn="base">
                  <a:spcBef>
                    <a:spcPct val="50000"/>
                  </a:spcBef>
                  <a:spcAft>
                    <a:spcPct val="0"/>
                  </a:spcAft>
                  <a:buClr>
                    <a:srgbClr val="F0AB00"/>
                  </a:buClr>
                  <a:buSzPct val="80000"/>
                  <a:defRPr/>
                </a:pPr>
                <a:r>
                  <a:rPr lang="en-US" sz="1100" kern="0" spc="-30" dirty="0">
                    <a:solidFill>
                      <a:srgbClr val="0FAAFF"/>
                    </a:solidFill>
                    <a:latin typeface="+mn-lt"/>
                    <a:ea typeface="Arial Unicode MS" pitchFamily="34" charset="-128"/>
                    <a:cs typeface="Arial Unicode MS" pitchFamily="34" charset="-128"/>
                  </a:rPr>
                  <a:t>On-Premise</a:t>
                </a:r>
                <a:br>
                  <a:rPr lang="en-US" sz="1100" kern="0" spc="-30" dirty="0">
                    <a:solidFill>
                      <a:srgbClr val="0FAAFF"/>
                    </a:solidFill>
                    <a:latin typeface="+mn-lt"/>
                    <a:ea typeface="Arial Unicode MS" pitchFamily="34" charset="-128"/>
                    <a:cs typeface="Arial Unicode MS" pitchFamily="34" charset="-128"/>
                  </a:rPr>
                </a:br>
                <a:r>
                  <a:rPr lang="en-US" sz="1100" kern="0" spc="-30" dirty="0">
                    <a:solidFill>
                      <a:srgbClr val="0FAAFF"/>
                    </a:solidFill>
                    <a:latin typeface="+mn-lt"/>
                    <a:ea typeface="Arial Unicode MS" pitchFamily="34" charset="-128"/>
                    <a:cs typeface="Arial Unicode MS" pitchFamily="34" charset="-128"/>
                  </a:rPr>
                  <a:t>Apps</a:t>
                </a:r>
              </a:p>
            </p:txBody>
          </p:sp>
          <p:pic>
            <p:nvPicPr>
              <p:cNvPr id="69" name="Picture 68"/>
              <p:cNvPicPr>
                <a:picLocks noChangeAspect="1" noChangeArrowheads="1"/>
              </p:cNvPicPr>
              <p:nvPr/>
            </p:nvPicPr>
            <p:blipFill>
              <a:blip r:embed="rId11" cstate="hqprint">
                <a:extLst>
                  <a:ext uri="{28A0092B-C50C-407E-A947-70E740481C1C}">
                    <a14:useLocalDpi xmlns:a14="http://schemas.microsoft.com/office/drawing/2010/main"/>
                  </a:ext>
                </a:extLst>
              </a:blip>
              <a:stretch>
                <a:fillRect/>
              </a:stretch>
            </p:blipFill>
            <p:spPr bwMode="auto">
              <a:xfrm>
                <a:off x="4163821" y="1520947"/>
                <a:ext cx="622990" cy="62299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78" name="Straight Connector 377"/>
              <p:cNvCxnSpPr>
                <a:cxnSpLocks/>
              </p:cNvCxnSpPr>
              <p:nvPr/>
            </p:nvCxnSpPr>
            <p:spPr>
              <a:xfrm flipH="1" flipV="1">
                <a:off x="6876976" y="4189575"/>
                <a:ext cx="229345" cy="144991"/>
              </a:xfrm>
              <a:prstGeom prst="line">
                <a:avLst/>
              </a:prstGeom>
              <a:ln w="6350">
                <a:gradFill>
                  <a:gsLst>
                    <a:gs pos="61000">
                      <a:schemeClr val="accent1">
                        <a:lumMod val="5000"/>
                        <a:lumOff val="95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cxnSpLocks/>
              </p:cNvCxnSpPr>
              <p:nvPr/>
            </p:nvCxnSpPr>
            <p:spPr>
              <a:xfrm flipH="1" flipV="1">
                <a:off x="6298377" y="4734232"/>
                <a:ext cx="155680" cy="366886"/>
              </a:xfrm>
              <a:prstGeom prst="line">
                <a:avLst/>
              </a:prstGeom>
              <a:ln w="6350">
                <a:gradFill>
                  <a:gsLst>
                    <a:gs pos="61000">
                      <a:schemeClr val="accent1">
                        <a:lumMod val="5000"/>
                        <a:lumOff val="95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67" name="Rectangle 366"/>
              <p:cNvSpPr/>
              <p:nvPr/>
            </p:nvSpPr>
            <p:spPr bwMode="gray">
              <a:xfrm>
                <a:off x="5277223" y="3154633"/>
                <a:ext cx="1144824" cy="826100"/>
              </a:xfrm>
              <a:prstGeom prst="rect">
                <a:avLst/>
              </a:prstGeom>
              <a:noFill/>
              <a:ln w="6350" algn="ctr">
                <a:noFill/>
                <a:miter lim="800000"/>
                <a:headEnd/>
                <a:tailEnd/>
              </a:ln>
            </p:spPr>
            <p:txBody>
              <a:bodyPr lIns="35983" tIns="35983" rIns="35983" bIns="35983" rtlCol="0" anchor="ctr"/>
              <a:lstStyle/>
              <a:p>
                <a:pPr algn="ctr" defTabSz="913943" fontAlgn="base">
                  <a:spcBef>
                    <a:spcPct val="50000"/>
                  </a:spcBef>
                  <a:spcAft>
                    <a:spcPct val="0"/>
                  </a:spcAft>
                  <a:buClr>
                    <a:srgbClr val="F0AB00"/>
                  </a:buClr>
                  <a:buSzPct val="80000"/>
                  <a:defRPr/>
                </a:pPr>
                <a:r>
                  <a:rPr lang="en-US" sz="2599" b="1" kern="0" spc="-80" dirty="0">
                    <a:solidFill>
                      <a:schemeClr val="bg1"/>
                    </a:solidFill>
                    <a:latin typeface="+mn-lt"/>
                    <a:ea typeface="Arial Unicode MS" pitchFamily="34" charset="-128"/>
                    <a:cs typeface="Arial Unicode MS" pitchFamily="34" charset="-128"/>
                  </a:rPr>
                  <a:t>SAP HANA</a:t>
                </a:r>
                <a:endParaRPr lang="en-SG" sz="2599" b="1" kern="0" spc="-80" dirty="0">
                  <a:solidFill>
                    <a:schemeClr val="bg1"/>
                  </a:solidFill>
                  <a:latin typeface="+mn-lt"/>
                  <a:ea typeface="Arial Unicode MS" pitchFamily="34" charset="-128"/>
                  <a:cs typeface="Arial Unicode MS" pitchFamily="34" charset="-128"/>
                </a:endParaRPr>
              </a:p>
            </p:txBody>
          </p:sp>
        </p:grpSp>
        <p:grpSp>
          <p:nvGrpSpPr>
            <p:cNvPr id="93" name="Group 92"/>
            <p:cNvGrpSpPr/>
            <p:nvPr/>
          </p:nvGrpSpPr>
          <p:grpSpPr>
            <a:xfrm>
              <a:off x="4794149" y="2541827"/>
              <a:ext cx="2575933" cy="2621892"/>
              <a:chOff x="4911237" y="2661004"/>
              <a:chExt cx="2341757" cy="2383538"/>
            </a:xfrm>
            <a:noFill/>
          </p:grpSpPr>
          <p:sp>
            <p:nvSpPr>
              <p:cNvPr id="94" name="Freeform: Shape 378"/>
              <p:cNvSpPr/>
              <p:nvPr/>
            </p:nvSpPr>
            <p:spPr bwMode="gray">
              <a:xfrm rot="1431248">
                <a:off x="5401510" y="4386931"/>
                <a:ext cx="737413" cy="515422"/>
              </a:xfrm>
              <a:custGeom>
                <a:avLst/>
                <a:gdLst>
                  <a:gd name="connsiteX0" fmla="*/ 193203 w 966643"/>
                  <a:gd name="connsiteY0" fmla="*/ 38658 h 675645"/>
                  <a:gd name="connsiteX1" fmla="*/ 248824 w 966643"/>
                  <a:gd name="connsiteY1" fmla="*/ 54262 h 675645"/>
                  <a:gd name="connsiteX2" fmla="*/ 651175 w 966643"/>
                  <a:gd name="connsiteY2" fmla="*/ 26637 h 675645"/>
                  <a:gd name="connsiteX3" fmla="*/ 720701 w 966643"/>
                  <a:gd name="connsiteY3" fmla="*/ 0 h 675645"/>
                  <a:gd name="connsiteX4" fmla="*/ 966643 w 966643"/>
                  <a:gd name="connsiteY4" fmla="*/ 556202 h 675645"/>
                  <a:gd name="connsiteX5" fmla="*/ 838979 w 966643"/>
                  <a:gd name="connsiteY5" fmla="*/ 605114 h 675645"/>
                  <a:gd name="connsiteX6" fmla="*/ 7057 w 966643"/>
                  <a:gd name="connsiteY6" fmla="*/ 622041 h 675645"/>
                  <a:gd name="connsiteX7" fmla="*/ 0 w 966643"/>
                  <a:gd name="connsiteY7" fmla="*/ 619692 h 675645"/>
                  <a:gd name="connsiteX8" fmla="*/ 193203 w 966643"/>
                  <a:gd name="connsiteY8" fmla="*/ 38658 h 67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643" h="675645">
                    <a:moveTo>
                      <a:pt x="193203" y="38658"/>
                    </a:moveTo>
                    <a:lnTo>
                      <a:pt x="248824" y="54262"/>
                    </a:lnTo>
                    <a:cubicBezTo>
                      <a:pt x="379930" y="77824"/>
                      <a:pt x="517868" y="70094"/>
                      <a:pt x="651175" y="26637"/>
                    </a:cubicBezTo>
                    <a:lnTo>
                      <a:pt x="720701" y="0"/>
                    </a:lnTo>
                    <a:lnTo>
                      <a:pt x="966643" y="556202"/>
                    </a:lnTo>
                    <a:lnTo>
                      <a:pt x="838979" y="605114"/>
                    </a:lnTo>
                    <a:cubicBezTo>
                      <a:pt x="561785" y="695476"/>
                      <a:pt x="273037" y="696693"/>
                      <a:pt x="7057" y="622041"/>
                    </a:cubicBezTo>
                    <a:lnTo>
                      <a:pt x="0" y="619692"/>
                    </a:lnTo>
                    <a:lnTo>
                      <a:pt x="193203" y="38658"/>
                    </a:lnTo>
                    <a:close/>
                  </a:path>
                </a:pathLst>
              </a:custGeom>
              <a:grpFill/>
              <a:ln w="6350" algn="ctr">
                <a:solidFill>
                  <a:schemeClr val="tx1">
                    <a:alpha val="7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900" kern="0" spc="-30" dirty="0">
                  <a:solidFill>
                    <a:schemeClr val="bg1"/>
                  </a:solidFill>
                  <a:latin typeface="+mn-lt"/>
                  <a:ea typeface="Arial Unicode MS" pitchFamily="34" charset="-128"/>
                  <a:cs typeface="Arial Unicode MS" pitchFamily="34" charset="-128"/>
                </a:endParaRPr>
              </a:p>
            </p:txBody>
          </p:sp>
          <p:sp>
            <p:nvSpPr>
              <p:cNvPr id="95" name="Freeform: Shape 379"/>
              <p:cNvSpPr/>
              <p:nvPr/>
            </p:nvSpPr>
            <p:spPr bwMode="gray">
              <a:xfrm rot="1431248">
                <a:off x="6018385" y="4324630"/>
                <a:ext cx="714674" cy="719912"/>
              </a:xfrm>
              <a:custGeom>
                <a:avLst/>
                <a:gdLst>
                  <a:gd name="connsiteX0" fmla="*/ 378706 w 936835"/>
                  <a:gd name="connsiteY0" fmla="*/ 0 h 943702"/>
                  <a:gd name="connsiteX1" fmla="*/ 936835 w 936835"/>
                  <a:gd name="connsiteY1" fmla="*/ 247317 h 943702"/>
                  <a:gd name="connsiteX2" fmla="*/ 918241 w 936835"/>
                  <a:gd name="connsiteY2" fmla="*/ 289317 h 943702"/>
                  <a:gd name="connsiteX3" fmla="*/ 345915 w 936835"/>
                  <a:gd name="connsiteY3" fmla="*/ 893322 h 943702"/>
                  <a:gd name="connsiteX4" fmla="*/ 245943 w 936835"/>
                  <a:gd name="connsiteY4" fmla="*/ 943702 h 943702"/>
                  <a:gd name="connsiteX5" fmla="*/ 0 w 936835"/>
                  <a:gd name="connsiteY5" fmla="*/ 387499 h 943702"/>
                  <a:gd name="connsiteX6" fmla="*/ 44374 w 936835"/>
                  <a:gd name="connsiteY6" fmla="*/ 365138 h 943702"/>
                  <a:gd name="connsiteX7" fmla="*/ 335553 w 936835"/>
                  <a:gd name="connsiteY7" fmla="*/ 86097 h 943702"/>
                  <a:gd name="connsiteX8" fmla="*/ 378706 w 936835"/>
                  <a:gd name="connsiteY8" fmla="*/ 0 h 94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835" h="943702">
                    <a:moveTo>
                      <a:pt x="378706" y="0"/>
                    </a:moveTo>
                    <a:lnTo>
                      <a:pt x="936835" y="247317"/>
                    </a:lnTo>
                    <a:lnTo>
                      <a:pt x="918241" y="289317"/>
                    </a:lnTo>
                    <a:cubicBezTo>
                      <a:pt x="794484" y="536303"/>
                      <a:pt x="599284" y="749079"/>
                      <a:pt x="345915" y="893322"/>
                    </a:cubicBezTo>
                    <a:lnTo>
                      <a:pt x="245943" y="943702"/>
                    </a:lnTo>
                    <a:lnTo>
                      <a:pt x="0" y="387499"/>
                    </a:lnTo>
                    <a:lnTo>
                      <a:pt x="44374" y="365138"/>
                    </a:lnTo>
                    <a:cubicBezTo>
                      <a:pt x="166223" y="295769"/>
                      <a:pt x="264761" y="198934"/>
                      <a:pt x="335553" y="86097"/>
                    </a:cubicBezTo>
                    <a:lnTo>
                      <a:pt x="378706" y="0"/>
                    </a:lnTo>
                    <a:close/>
                  </a:path>
                </a:pathLst>
              </a:custGeom>
              <a:grpFill/>
              <a:ln w="6350" algn="ctr">
                <a:solidFill>
                  <a:schemeClr val="tx1">
                    <a:alpha val="7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900" kern="0" spc="-30" dirty="0">
                  <a:solidFill>
                    <a:schemeClr val="bg1"/>
                  </a:solidFill>
                  <a:latin typeface="+mn-lt"/>
                  <a:ea typeface="Arial Unicode MS" pitchFamily="34" charset="-128"/>
                  <a:cs typeface="Arial Unicode MS" pitchFamily="34" charset="-128"/>
                </a:endParaRPr>
              </a:p>
            </p:txBody>
          </p:sp>
          <p:sp>
            <p:nvSpPr>
              <p:cNvPr id="97" name="Freeform: Shape 380"/>
              <p:cNvSpPr/>
              <p:nvPr/>
            </p:nvSpPr>
            <p:spPr bwMode="gray">
              <a:xfrm rot="1431248">
                <a:off x="6523051" y="3940339"/>
                <a:ext cx="512703" cy="669333"/>
              </a:xfrm>
              <a:custGeom>
                <a:avLst/>
                <a:gdLst>
                  <a:gd name="connsiteX0" fmla="*/ 33358 w 672080"/>
                  <a:gd name="connsiteY0" fmla="*/ 97888 h 877401"/>
                  <a:gd name="connsiteX1" fmla="*/ 636226 w 672080"/>
                  <a:gd name="connsiteY1" fmla="*/ 0 h 877401"/>
                  <a:gd name="connsiteX2" fmla="*/ 639364 w 672080"/>
                  <a:gd name="connsiteY2" fmla="*/ 11567 h 877401"/>
                  <a:gd name="connsiteX3" fmla="*/ 574889 w 672080"/>
                  <a:gd name="connsiteY3" fmla="*/ 835020 h 877401"/>
                  <a:gd name="connsiteX4" fmla="*/ 556127 w 672080"/>
                  <a:gd name="connsiteY4" fmla="*/ 877401 h 877401"/>
                  <a:gd name="connsiteX5" fmla="*/ 0 w 672080"/>
                  <a:gd name="connsiteY5" fmla="*/ 630971 h 877401"/>
                  <a:gd name="connsiteX6" fmla="*/ 7687 w 672080"/>
                  <a:gd name="connsiteY6" fmla="*/ 615634 h 877401"/>
                  <a:gd name="connsiteX7" fmla="*/ 44895 w 672080"/>
                  <a:gd name="connsiteY7" fmla="*/ 140419 h 877401"/>
                  <a:gd name="connsiteX8" fmla="*/ 33358 w 672080"/>
                  <a:gd name="connsiteY8" fmla="*/ 97888 h 87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080" h="877401">
                    <a:moveTo>
                      <a:pt x="33358" y="97888"/>
                    </a:moveTo>
                    <a:lnTo>
                      <a:pt x="636226" y="0"/>
                    </a:lnTo>
                    <a:lnTo>
                      <a:pt x="639364" y="11567"/>
                    </a:lnTo>
                    <a:cubicBezTo>
                      <a:pt x="700379" y="291658"/>
                      <a:pt x="674462" y="577584"/>
                      <a:pt x="574889" y="835020"/>
                    </a:cubicBezTo>
                    <a:lnTo>
                      <a:pt x="556127" y="877401"/>
                    </a:lnTo>
                    <a:lnTo>
                      <a:pt x="0" y="630971"/>
                    </a:lnTo>
                    <a:lnTo>
                      <a:pt x="7687" y="615634"/>
                    </a:lnTo>
                    <a:cubicBezTo>
                      <a:pt x="65150" y="467067"/>
                      <a:pt x="80107" y="302059"/>
                      <a:pt x="44895" y="140419"/>
                    </a:cubicBezTo>
                    <a:lnTo>
                      <a:pt x="33358" y="97888"/>
                    </a:lnTo>
                    <a:close/>
                  </a:path>
                </a:pathLst>
              </a:custGeom>
              <a:grpFill/>
              <a:ln w="6350" algn="ctr">
                <a:solidFill>
                  <a:schemeClr val="tx1">
                    <a:alpha val="7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900" kern="0" spc="-30" dirty="0">
                  <a:solidFill>
                    <a:schemeClr val="bg1"/>
                  </a:solidFill>
                  <a:latin typeface="+mn-lt"/>
                  <a:ea typeface="Arial Unicode MS" pitchFamily="34" charset="-128"/>
                  <a:cs typeface="Arial Unicode MS" pitchFamily="34" charset="-128"/>
                </a:endParaRPr>
              </a:p>
            </p:txBody>
          </p:sp>
          <p:sp>
            <p:nvSpPr>
              <p:cNvPr id="99" name="Freeform: Shape 381"/>
              <p:cNvSpPr/>
              <p:nvPr/>
            </p:nvSpPr>
            <p:spPr bwMode="gray">
              <a:xfrm rot="1431248">
                <a:off x="4932110" y="3911354"/>
                <a:ext cx="705038" cy="695339"/>
              </a:xfrm>
              <a:custGeom>
                <a:avLst/>
                <a:gdLst>
                  <a:gd name="connsiteX0" fmla="*/ 477916 w 924204"/>
                  <a:gd name="connsiteY0" fmla="*/ 0 h 911489"/>
                  <a:gd name="connsiteX1" fmla="*/ 494014 w 924204"/>
                  <a:gd name="connsiteY1" fmla="*/ 25238 h 911489"/>
                  <a:gd name="connsiteX2" fmla="*/ 870581 w 924204"/>
                  <a:gd name="connsiteY2" fmla="*/ 317489 h 911489"/>
                  <a:gd name="connsiteX3" fmla="*/ 924204 w 924204"/>
                  <a:gd name="connsiteY3" fmla="*/ 332533 h 911489"/>
                  <a:gd name="connsiteX4" fmla="*/ 731691 w 924204"/>
                  <a:gd name="connsiteY4" fmla="*/ 911489 h 911489"/>
                  <a:gd name="connsiteX5" fmla="*/ 651194 w 924204"/>
                  <a:gd name="connsiteY5" fmla="*/ 884691 h 911489"/>
                  <a:gd name="connsiteX6" fmla="*/ 86820 w 924204"/>
                  <a:gd name="connsiteY6" fmla="*/ 489990 h 911489"/>
                  <a:gd name="connsiteX7" fmla="*/ 0 w 924204"/>
                  <a:gd name="connsiteY7" fmla="*/ 379956 h 911489"/>
                  <a:gd name="connsiteX8" fmla="*/ 477916 w 924204"/>
                  <a:gd name="connsiteY8" fmla="*/ 0 h 9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204" h="911489">
                    <a:moveTo>
                      <a:pt x="477916" y="0"/>
                    </a:moveTo>
                    <a:lnTo>
                      <a:pt x="494014" y="25238"/>
                    </a:lnTo>
                    <a:cubicBezTo>
                      <a:pt x="589889" y="160055"/>
                      <a:pt x="722015" y="260025"/>
                      <a:pt x="870581" y="317489"/>
                    </a:cubicBezTo>
                    <a:lnTo>
                      <a:pt x="924204" y="332533"/>
                    </a:lnTo>
                    <a:lnTo>
                      <a:pt x="731691" y="911489"/>
                    </a:lnTo>
                    <a:lnTo>
                      <a:pt x="651194" y="884691"/>
                    </a:lnTo>
                    <a:cubicBezTo>
                      <a:pt x="436664" y="801714"/>
                      <a:pt x="241918" y="667586"/>
                      <a:pt x="86820" y="489990"/>
                    </a:cubicBezTo>
                    <a:lnTo>
                      <a:pt x="0" y="379956"/>
                    </a:lnTo>
                    <a:lnTo>
                      <a:pt x="477916" y="0"/>
                    </a:lnTo>
                    <a:close/>
                  </a:path>
                </a:pathLst>
              </a:custGeom>
              <a:grpFill/>
              <a:ln w="6350" algn="ctr">
                <a:solidFill>
                  <a:schemeClr val="tx1">
                    <a:alpha val="7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900" kern="0" spc="-30" dirty="0">
                  <a:solidFill>
                    <a:schemeClr val="bg1"/>
                  </a:solidFill>
                  <a:latin typeface="+mn-lt"/>
                  <a:ea typeface="Arial Unicode MS" pitchFamily="34" charset="-128"/>
                  <a:cs typeface="Arial Unicode MS" pitchFamily="34" charset="-128"/>
                </a:endParaRPr>
              </a:p>
            </p:txBody>
          </p:sp>
          <p:sp>
            <p:nvSpPr>
              <p:cNvPr id="100" name="Freeform: Shape 382"/>
              <p:cNvSpPr/>
              <p:nvPr/>
            </p:nvSpPr>
            <p:spPr bwMode="gray">
              <a:xfrm rot="1431248">
                <a:off x="4911237" y="3428579"/>
                <a:ext cx="550373" cy="673940"/>
              </a:xfrm>
              <a:custGeom>
                <a:avLst/>
                <a:gdLst>
                  <a:gd name="connsiteX0" fmla="*/ 3570 w 721460"/>
                  <a:gd name="connsiteY0" fmla="*/ 0 h 883439"/>
                  <a:gd name="connsiteX1" fmla="*/ 614402 w 721460"/>
                  <a:gd name="connsiteY1" fmla="*/ 23247 h 883439"/>
                  <a:gd name="connsiteX2" fmla="*/ 608226 w 721460"/>
                  <a:gd name="connsiteY2" fmla="*/ 99380 h 883439"/>
                  <a:gd name="connsiteX3" fmla="*/ 679217 w 721460"/>
                  <a:gd name="connsiteY3" fmla="*/ 421194 h 883439"/>
                  <a:gd name="connsiteX4" fmla="*/ 717451 w 721460"/>
                  <a:gd name="connsiteY4" fmla="*/ 497065 h 883439"/>
                  <a:gd name="connsiteX5" fmla="*/ 721460 w 721460"/>
                  <a:gd name="connsiteY5" fmla="*/ 503350 h 883439"/>
                  <a:gd name="connsiteX6" fmla="*/ 243376 w 721460"/>
                  <a:gd name="connsiteY6" fmla="*/ 883439 h 883439"/>
                  <a:gd name="connsiteX7" fmla="*/ 189266 w 721460"/>
                  <a:gd name="connsiteY7" fmla="*/ 798606 h 883439"/>
                  <a:gd name="connsiteX8" fmla="*/ 123015 w 721460"/>
                  <a:gd name="connsiteY8" fmla="*/ 667137 h 883439"/>
                  <a:gd name="connsiteX9" fmla="*/ 0 w 721460"/>
                  <a:gd name="connsiteY9" fmla="*/ 109495 h 883439"/>
                  <a:gd name="connsiteX10" fmla="*/ 3570 w 721460"/>
                  <a:gd name="connsiteY10" fmla="*/ 0 h 88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1460" h="883439">
                    <a:moveTo>
                      <a:pt x="3570" y="0"/>
                    </a:moveTo>
                    <a:lnTo>
                      <a:pt x="614402" y="23247"/>
                    </a:lnTo>
                    <a:lnTo>
                      <a:pt x="608226" y="99380"/>
                    </a:lnTo>
                    <a:cubicBezTo>
                      <a:pt x="609971" y="207169"/>
                      <a:pt x="632878" y="316397"/>
                      <a:pt x="679217" y="421194"/>
                    </a:cubicBezTo>
                    <a:cubicBezTo>
                      <a:pt x="690802" y="447393"/>
                      <a:pt x="703577" y="472696"/>
                      <a:pt x="717451" y="497065"/>
                    </a:cubicBezTo>
                    <a:lnTo>
                      <a:pt x="721460" y="503350"/>
                    </a:lnTo>
                    <a:lnTo>
                      <a:pt x="243376" y="883439"/>
                    </a:lnTo>
                    <a:lnTo>
                      <a:pt x="189266" y="798606"/>
                    </a:lnTo>
                    <a:cubicBezTo>
                      <a:pt x="165226" y="756378"/>
                      <a:pt x="143089" y="712535"/>
                      <a:pt x="123015" y="667137"/>
                    </a:cubicBezTo>
                    <a:cubicBezTo>
                      <a:pt x="42718" y="485544"/>
                      <a:pt x="3024" y="296273"/>
                      <a:pt x="0" y="109495"/>
                    </a:cubicBezTo>
                    <a:lnTo>
                      <a:pt x="3570" y="0"/>
                    </a:lnTo>
                    <a:close/>
                  </a:path>
                </a:pathLst>
              </a:custGeom>
              <a:grpFill/>
              <a:ln w="6350" algn="ctr">
                <a:solidFill>
                  <a:schemeClr val="tx1">
                    <a:alpha val="7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900" kern="0" spc="-30" dirty="0">
                  <a:solidFill>
                    <a:schemeClr val="bg1"/>
                  </a:solidFill>
                  <a:latin typeface="+mn-lt"/>
                  <a:ea typeface="Arial Unicode MS" pitchFamily="34" charset="-128"/>
                  <a:cs typeface="Arial Unicode MS" pitchFamily="34" charset="-128"/>
                </a:endParaRPr>
              </a:p>
            </p:txBody>
          </p:sp>
          <p:sp>
            <p:nvSpPr>
              <p:cNvPr id="101" name="Freeform: Shape 383"/>
              <p:cNvSpPr/>
              <p:nvPr/>
            </p:nvSpPr>
            <p:spPr bwMode="gray">
              <a:xfrm rot="1431248">
                <a:off x="5196230" y="2794152"/>
                <a:ext cx="651490" cy="699984"/>
              </a:xfrm>
              <a:custGeom>
                <a:avLst/>
                <a:gdLst>
                  <a:gd name="connsiteX0" fmla="*/ 425354 w 854010"/>
                  <a:gd name="connsiteY0" fmla="*/ 0 h 917579"/>
                  <a:gd name="connsiteX1" fmla="*/ 854010 w 854010"/>
                  <a:gd name="connsiteY1" fmla="*/ 430704 h 917579"/>
                  <a:gd name="connsiteX2" fmla="*/ 826952 w 854010"/>
                  <a:gd name="connsiteY2" fmla="*/ 456794 h 917579"/>
                  <a:gd name="connsiteX3" fmla="*/ 614607 w 854010"/>
                  <a:gd name="connsiteY3" fmla="*/ 879450 h 917579"/>
                  <a:gd name="connsiteX4" fmla="*/ 611513 w 854010"/>
                  <a:gd name="connsiteY4" fmla="*/ 917579 h 917579"/>
                  <a:gd name="connsiteX5" fmla="*/ 0 w 854010"/>
                  <a:gd name="connsiteY5" fmla="*/ 894306 h 917579"/>
                  <a:gd name="connsiteX6" fmla="*/ 15887 w 854010"/>
                  <a:gd name="connsiteY6" fmla="*/ 772411 h 917579"/>
                  <a:gd name="connsiteX7" fmla="*/ 383837 w 854010"/>
                  <a:gd name="connsiteY7" fmla="*/ 40033 h 917579"/>
                  <a:gd name="connsiteX8" fmla="*/ 425354 w 854010"/>
                  <a:gd name="connsiteY8" fmla="*/ 0 h 91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010" h="917579">
                    <a:moveTo>
                      <a:pt x="425354" y="0"/>
                    </a:moveTo>
                    <a:lnTo>
                      <a:pt x="854010" y="430704"/>
                    </a:lnTo>
                    <a:lnTo>
                      <a:pt x="826952" y="456794"/>
                    </a:lnTo>
                    <a:cubicBezTo>
                      <a:pt x="716216" y="574636"/>
                      <a:pt x="642881" y="722123"/>
                      <a:pt x="614607" y="879450"/>
                    </a:cubicBezTo>
                    <a:lnTo>
                      <a:pt x="611513" y="917579"/>
                    </a:lnTo>
                    <a:lnTo>
                      <a:pt x="0" y="894306"/>
                    </a:lnTo>
                    <a:lnTo>
                      <a:pt x="15887" y="772411"/>
                    </a:lnTo>
                    <a:cubicBezTo>
                      <a:pt x="64880" y="499796"/>
                      <a:pt x="191955" y="244229"/>
                      <a:pt x="383837" y="40033"/>
                    </a:cubicBezTo>
                    <a:lnTo>
                      <a:pt x="425354" y="0"/>
                    </a:lnTo>
                    <a:close/>
                  </a:path>
                </a:pathLst>
              </a:custGeom>
              <a:grpFill/>
              <a:ln w="6350" algn="ctr">
                <a:solidFill>
                  <a:schemeClr val="tx1">
                    <a:alpha val="7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900" kern="0" spc="-30" dirty="0">
                  <a:solidFill>
                    <a:schemeClr val="bg1"/>
                  </a:solidFill>
                  <a:latin typeface="+mn-lt"/>
                  <a:ea typeface="Arial Unicode MS" pitchFamily="34" charset="-128"/>
                  <a:cs typeface="Arial Unicode MS" pitchFamily="34" charset="-128"/>
                </a:endParaRPr>
              </a:p>
            </p:txBody>
          </p:sp>
          <p:sp>
            <p:nvSpPr>
              <p:cNvPr id="102" name="Freeform: Shape 384"/>
              <p:cNvSpPr/>
              <p:nvPr/>
            </p:nvSpPr>
            <p:spPr bwMode="gray">
              <a:xfrm rot="1431248">
                <a:off x="6583936" y="3350543"/>
                <a:ext cx="669058" cy="637247"/>
              </a:xfrm>
              <a:custGeom>
                <a:avLst/>
                <a:gdLst>
                  <a:gd name="connsiteX0" fmla="*/ 413115 w 877040"/>
                  <a:gd name="connsiteY0" fmla="*/ 0 h 835340"/>
                  <a:gd name="connsiteX1" fmla="*/ 472001 w 877040"/>
                  <a:gd name="connsiteY1" fmla="*/ 50159 h 835340"/>
                  <a:gd name="connsiteX2" fmla="*/ 801727 w 877040"/>
                  <a:gd name="connsiteY2" fmla="*/ 516397 h 835340"/>
                  <a:gd name="connsiteX3" fmla="*/ 854397 w 877040"/>
                  <a:gd name="connsiteY3" fmla="*/ 653872 h 835340"/>
                  <a:gd name="connsiteX4" fmla="*/ 877040 w 877040"/>
                  <a:gd name="connsiteY4" fmla="*/ 737342 h 835340"/>
                  <a:gd name="connsiteX5" fmla="*/ 273493 w 877040"/>
                  <a:gd name="connsiteY5" fmla="*/ 835340 h 835340"/>
                  <a:gd name="connsiteX6" fmla="*/ 245525 w 877040"/>
                  <a:gd name="connsiteY6" fmla="*/ 762339 h 835340"/>
                  <a:gd name="connsiteX7" fmla="*/ 55240 w 877040"/>
                  <a:gd name="connsiteY7" fmla="*/ 493274 h 835340"/>
                  <a:gd name="connsiteX8" fmla="*/ 0 w 877040"/>
                  <a:gd name="connsiteY8" fmla="*/ 450652 h 835340"/>
                  <a:gd name="connsiteX9" fmla="*/ 413115 w 877040"/>
                  <a:gd name="connsiteY9" fmla="*/ 0 h 83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7040" h="835340">
                    <a:moveTo>
                      <a:pt x="413115" y="0"/>
                    </a:moveTo>
                    <a:lnTo>
                      <a:pt x="472001" y="50159"/>
                    </a:lnTo>
                    <a:cubicBezTo>
                      <a:pt x="608131" y="178080"/>
                      <a:pt x="721430" y="334804"/>
                      <a:pt x="801727" y="516397"/>
                    </a:cubicBezTo>
                    <a:cubicBezTo>
                      <a:pt x="821801" y="561795"/>
                      <a:pt x="839338" y="607673"/>
                      <a:pt x="854397" y="653872"/>
                    </a:cubicBezTo>
                    <a:lnTo>
                      <a:pt x="877040" y="737342"/>
                    </a:lnTo>
                    <a:lnTo>
                      <a:pt x="273493" y="835340"/>
                    </a:lnTo>
                    <a:lnTo>
                      <a:pt x="245525" y="762339"/>
                    </a:lnTo>
                    <a:cubicBezTo>
                      <a:pt x="199185" y="657542"/>
                      <a:pt x="133801" y="567097"/>
                      <a:pt x="55240" y="493274"/>
                    </a:cubicBezTo>
                    <a:lnTo>
                      <a:pt x="0" y="450652"/>
                    </a:lnTo>
                    <a:lnTo>
                      <a:pt x="413115" y="0"/>
                    </a:lnTo>
                    <a:close/>
                  </a:path>
                </a:pathLst>
              </a:custGeom>
              <a:grpFill/>
              <a:ln w="6350" algn="ctr">
                <a:solidFill>
                  <a:schemeClr val="tx1">
                    <a:alpha val="7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900" kern="0" spc="-30" dirty="0">
                  <a:solidFill>
                    <a:schemeClr val="bg1"/>
                  </a:solidFill>
                  <a:latin typeface="+mn-lt"/>
                  <a:ea typeface="Arial Unicode MS" pitchFamily="34" charset="-128"/>
                  <a:cs typeface="Arial Unicode MS" pitchFamily="34" charset="-128"/>
                </a:endParaRPr>
              </a:p>
            </p:txBody>
          </p:sp>
          <p:sp>
            <p:nvSpPr>
              <p:cNvPr id="103" name="Freeform: Shape 385"/>
              <p:cNvSpPr/>
              <p:nvPr/>
            </p:nvSpPr>
            <p:spPr bwMode="gray">
              <a:xfrm rot="1431248">
                <a:off x="6346490" y="2959702"/>
                <a:ext cx="678633" cy="581327"/>
              </a:xfrm>
              <a:custGeom>
                <a:avLst/>
                <a:gdLst>
                  <a:gd name="connsiteX0" fmla="*/ 1 w 889591"/>
                  <a:gd name="connsiteY0" fmla="*/ 0 h 762038"/>
                  <a:gd name="connsiteX1" fmla="*/ 113356 w 889591"/>
                  <a:gd name="connsiteY1" fmla="*/ 3696 h 762038"/>
                  <a:gd name="connsiteX2" fmla="*/ 877084 w 889591"/>
                  <a:gd name="connsiteY2" fmla="*/ 299096 h 762038"/>
                  <a:gd name="connsiteX3" fmla="*/ 889591 w 889591"/>
                  <a:gd name="connsiteY3" fmla="*/ 309750 h 762038"/>
                  <a:gd name="connsiteX4" fmla="*/ 474976 w 889591"/>
                  <a:gd name="connsiteY4" fmla="*/ 762038 h 762038"/>
                  <a:gd name="connsiteX5" fmla="*/ 439553 w 889591"/>
                  <a:gd name="connsiteY5" fmla="*/ 734705 h 762038"/>
                  <a:gd name="connsiteX6" fmla="*/ 143887 w 889591"/>
                  <a:gd name="connsiteY6" fmla="*/ 620345 h 762038"/>
                  <a:gd name="connsiteX7" fmla="*/ 0 w 889591"/>
                  <a:gd name="connsiteY7" fmla="*/ 608672 h 762038"/>
                  <a:gd name="connsiteX8" fmla="*/ 1 w 889591"/>
                  <a:gd name="connsiteY8" fmla="*/ 0 h 76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591" h="762038">
                    <a:moveTo>
                      <a:pt x="1" y="0"/>
                    </a:moveTo>
                    <a:lnTo>
                      <a:pt x="113356" y="3696"/>
                    </a:lnTo>
                    <a:cubicBezTo>
                      <a:pt x="390701" y="26294"/>
                      <a:pt x="656718" y="129186"/>
                      <a:pt x="877084" y="299096"/>
                    </a:cubicBezTo>
                    <a:lnTo>
                      <a:pt x="889591" y="309750"/>
                    </a:lnTo>
                    <a:lnTo>
                      <a:pt x="474976" y="762038"/>
                    </a:lnTo>
                    <a:lnTo>
                      <a:pt x="439553" y="734705"/>
                    </a:lnTo>
                    <a:cubicBezTo>
                      <a:pt x="349283" y="678071"/>
                      <a:pt x="248771" y="639194"/>
                      <a:pt x="143887" y="620345"/>
                    </a:cubicBezTo>
                    <a:lnTo>
                      <a:pt x="0" y="608672"/>
                    </a:lnTo>
                    <a:lnTo>
                      <a:pt x="1" y="0"/>
                    </a:lnTo>
                    <a:close/>
                  </a:path>
                </a:pathLst>
              </a:custGeom>
              <a:grpFill/>
              <a:ln w="6350" algn="ctr">
                <a:solidFill>
                  <a:schemeClr val="tx1">
                    <a:alpha val="7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900" kern="0" spc="-30" dirty="0">
                  <a:solidFill>
                    <a:schemeClr val="bg1"/>
                  </a:solidFill>
                  <a:latin typeface="+mn-lt"/>
                  <a:ea typeface="Arial Unicode MS" pitchFamily="34" charset="-128"/>
                  <a:cs typeface="Arial Unicode MS" pitchFamily="34" charset="-128"/>
                </a:endParaRPr>
              </a:p>
            </p:txBody>
          </p:sp>
          <p:sp>
            <p:nvSpPr>
              <p:cNvPr id="104" name="Freeform: Shape 386"/>
              <p:cNvSpPr/>
              <p:nvPr/>
            </p:nvSpPr>
            <p:spPr bwMode="gray">
              <a:xfrm rot="1431248">
                <a:off x="5662049" y="2661004"/>
                <a:ext cx="709329" cy="618326"/>
              </a:xfrm>
              <a:custGeom>
                <a:avLst/>
                <a:gdLst>
                  <a:gd name="connsiteX0" fmla="*/ 391804 w 929829"/>
                  <a:gd name="connsiteY0" fmla="*/ 121729 h 810537"/>
                  <a:gd name="connsiteX1" fmla="*/ 809054 w 929829"/>
                  <a:gd name="connsiteY1" fmla="*/ 7919 h 810537"/>
                  <a:gd name="connsiteX2" fmla="*/ 929828 w 929829"/>
                  <a:gd name="connsiteY2" fmla="*/ 0 h 810537"/>
                  <a:gd name="connsiteX3" fmla="*/ 929829 w 929829"/>
                  <a:gd name="connsiteY3" fmla="*/ 608890 h 810537"/>
                  <a:gd name="connsiteX4" fmla="*/ 878542 w 929829"/>
                  <a:gd name="connsiteY4" fmla="*/ 612252 h 810537"/>
                  <a:gd name="connsiteX5" fmla="*/ 637747 w 929829"/>
                  <a:gd name="connsiteY5" fmla="*/ 677931 h 810537"/>
                  <a:gd name="connsiteX6" fmla="*/ 491599 w 929829"/>
                  <a:gd name="connsiteY6" fmla="*/ 760991 h 810537"/>
                  <a:gd name="connsiteX7" fmla="*/ 428804 w 929829"/>
                  <a:gd name="connsiteY7" fmla="*/ 810537 h 810537"/>
                  <a:gd name="connsiteX8" fmla="*/ 0 w 929829"/>
                  <a:gd name="connsiteY8" fmla="*/ 379684 h 810537"/>
                  <a:gd name="connsiteX9" fmla="*/ 26846 w 929829"/>
                  <a:gd name="connsiteY9" fmla="*/ 353797 h 810537"/>
                  <a:gd name="connsiteX10" fmla="*/ 391804 w 929829"/>
                  <a:gd name="connsiteY10" fmla="*/ 121729 h 8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9829" h="810537">
                    <a:moveTo>
                      <a:pt x="391804" y="121729"/>
                    </a:moveTo>
                    <a:cubicBezTo>
                      <a:pt x="527999" y="61506"/>
                      <a:pt x="668512" y="24123"/>
                      <a:pt x="809054" y="7919"/>
                    </a:cubicBezTo>
                    <a:lnTo>
                      <a:pt x="929828" y="0"/>
                    </a:lnTo>
                    <a:lnTo>
                      <a:pt x="929829" y="608890"/>
                    </a:lnTo>
                    <a:lnTo>
                      <a:pt x="878542" y="612252"/>
                    </a:lnTo>
                    <a:cubicBezTo>
                      <a:pt x="797435" y="621603"/>
                      <a:pt x="716345" y="643177"/>
                      <a:pt x="637747" y="677931"/>
                    </a:cubicBezTo>
                    <a:cubicBezTo>
                      <a:pt x="585348" y="701101"/>
                      <a:pt x="536537" y="729032"/>
                      <a:pt x="491599" y="760991"/>
                    </a:cubicBezTo>
                    <a:lnTo>
                      <a:pt x="428804" y="810537"/>
                    </a:lnTo>
                    <a:lnTo>
                      <a:pt x="0" y="379684"/>
                    </a:lnTo>
                    <a:lnTo>
                      <a:pt x="26846" y="353797"/>
                    </a:lnTo>
                    <a:cubicBezTo>
                      <a:pt x="133404" y="260738"/>
                      <a:pt x="255610" y="181952"/>
                      <a:pt x="391804" y="121729"/>
                    </a:cubicBezTo>
                    <a:close/>
                  </a:path>
                </a:pathLst>
              </a:custGeom>
              <a:grpFill/>
              <a:ln w="6350" algn="ctr">
                <a:solidFill>
                  <a:schemeClr val="tx1">
                    <a:alpha val="7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900" kern="0" spc="-30" dirty="0">
                  <a:solidFill>
                    <a:schemeClr val="bg1"/>
                  </a:solidFill>
                  <a:latin typeface="+mn-lt"/>
                  <a:ea typeface="Arial Unicode MS" pitchFamily="34" charset="-128"/>
                  <a:cs typeface="Arial Unicode MS" pitchFamily="34" charset="-128"/>
                </a:endParaRPr>
              </a:p>
            </p:txBody>
          </p:sp>
        </p:grpSp>
        <p:grpSp>
          <p:nvGrpSpPr>
            <p:cNvPr id="105" name="Group 104"/>
            <p:cNvGrpSpPr/>
            <p:nvPr/>
          </p:nvGrpSpPr>
          <p:grpSpPr>
            <a:xfrm>
              <a:off x="4850013" y="2809942"/>
              <a:ext cx="2402814" cy="2075006"/>
              <a:chOff x="4959232" y="2904261"/>
              <a:chExt cx="2184376" cy="1886369"/>
            </a:xfrm>
          </p:grpSpPr>
          <p:sp>
            <p:nvSpPr>
              <p:cNvPr id="106" name="TextBox 105"/>
              <p:cNvSpPr txBox="1"/>
              <p:nvPr/>
            </p:nvSpPr>
            <p:spPr>
              <a:xfrm>
                <a:off x="6592500" y="4181703"/>
                <a:ext cx="394353" cy="169233"/>
              </a:xfrm>
              <a:prstGeom prst="rect">
                <a:avLst/>
              </a:prstGeom>
              <a:no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1100" kern="0" dirty="0" err="1">
                    <a:latin typeface="+mn-lt"/>
                    <a:ea typeface="Arial Unicode MS" pitchFamily="34" charset="-128"/>
                    <a:cs typeface="Arial Unicode MS" pitchFamily="34" charset="-128"/>
                  </a:rPr>
                  <a:t>Vora</a:t>
                </a:r>
                <a:endParaRPr lang="en-US" sz="1100" kern="0" dirty="0">
                  <a:latin typeface="+mn-lt"/>
                  <a:ea typeface="Arial Unicode MS" pitchFamily="34" charset="-128"/>
                  <a:cs typeface="Arial Unicode MS" pitchFamily="34" charset="-128"/>
                </a:endParaRPr>
              </a:p>
            </p:txBody>
          </p:sp>
          <p:sp>
            <p:nvSpPr>
              <p:cNvPr id="107" name="TextBox 106"/>
              <p:cNvSpPr txBox="1"/>
              <p:nvPr/>
            </p:nvSpPr>
            <p:spPr>
              <a:xfrm>
                <a:off x="5869021" y="2904261"/>
                <a:ext cx="394353" cy="169233"/>
              </a:xfrm>
              <a:prstGeom prst="rect">
                <a:avLst/>
              </a:prstGeom>
              <a:noFill/>
              <a:ln>
                <a:noFill/>
              </a:ln>
            </p:spPr>
            <p:txBody>
              <a:bodyPr wrap="square" lIns="0" tIns="0" rIns="0" bIns="0" rtlCol="0">
                <a:spAutoFit/>
              </a:bodyPr>
              <a:lstStyle>
                <a:defPPr>
                  <a:defRPr lang="de-DE"/>
                </a:defPPr>
                <a:lvl1pPr algn="ctr" fontAlgn="base">
                  <a:spcBef>
                    <a:spcPts val="600"/>
                  </a:spcBef>
                  <a:spcAft>
                    <a:spcPct val="0"/>
                  </a:spcAft>
                  <a:buClr>
                    <a:srgbClr val="F0AB00"/>
                  </a:buClr>
                  <a:buSzPct val="80000"/>
                  <a:defRPr sz="1400" kern="0">
                    <a:solidFill>
                      <a:schemeClr val="bg1"/>
                    </a:solidFill>
                    <a:latin typeface="BentonSans Light" panose="02000503000000020004" pitchFamily="2" charset="0"/>
                    <a:ea typeface="Arial Unicode MS" pitchFamily="34" charset="-128"/>
                    <a:cs typeface="Arial Unicode MS" pitchFamily="34" charset="-128"/>
                  </a:defRPr>
                </a:lvl1pPr>
              </a:lstStyle>
              <a:p>
                <a:pPr defTabSz="914126">
                  <a:defRPr/>
                </a:pPr>
                <a:r>
                  <a:rPr lang="en-US" sz="1100" dirty="0">
                    <a:solidFill>
                      <a:schemeClr val="tx1"/>
                    </a:solidFill>
                    <a:latin typeface="+mn-lt"/>
                  </a:rPr>
                  <a:t>ASE</a:t>
                </a:r>
              </a:p>
            </p:txBody>
          </p:sp>
          <p:sp>
            <p:nvSpPr>
              <p:cNvPr id="108" name="TextBox 107"/>
              <p:cNvSpPr txBox="1"/>
              <p:nvPr/>
            </p:nvSpPr>
            <p:spPr>
              <a:xfrm>
                <a:off x="6130321" y="4513703"/>
                <a:ext cx="466058" cy="276927"/>
              </a:xfrm>
              <a:prstGeom prst="rect">
                <a:avLst/>
              </a:prstGeom>
              <a:no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900" kern="0" dirty="0">
                    <a:latin typeface="+mn-lt"/>
                    <a:ea typeface="Arial Unicode MS" pitchFamily="34" charset="-128"/>
                    <a:cs typeface="Arial Unicode MS" pitchFamily="34" charset="-128"/>
                  </a:rPr>
                  <a:t>Big Data Services</a:t>
                </a:r>
              </a:p>
            </p:txBody>
          </p:sp>
          <p:sp>
            <p:nvSpPr>
              <p:cNvPr id="109" name="TextBox 108"/>
              <p:cNvSpPr txBox="1"/>
              <p:nvPr/>
            </p:nvSpPr>
            <p:spPr>
              <a:xfrm>
                <a:off x="5256694" y="3129284"/>
                <a:ext cx="507594" cy="169232"/>
              </a:xfrm>
              <a:prstGeom prst="rect">
                <a:avLst/>
              </a:prstGeom>
              <a:no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1100" kern="0" dirty="0">
                    <a:latin typeface="+mn-lt"/>
                    <a:ea typeface="Arial Unicode MS" pitchFamily="34" charset="-128"/>
                    <a:cs typeface="Arial Unicode MS" pitchFamily="34" charset="-128"/>
                  </a:rPr>
                  <a:t>MDW</a:t>
                </a:r>
              </a:p>
            </p:txBody>
          </p:sp>
          <p:sp>
            <p:nvSpPr>
              <p:cNvPr id="110" name="TextBox 109"/>
              <p:cNvSpPr txBox="1"/>
              <p:nvPr/>
            </p:nvSpPr>
            <p:spPr>
              <a:xfrm>
                <a:off x="4959232" y="3611391"/>
                <a:ext cx="469395" cy="169233"/>
              </a:xfrm>
              <a:prstGeom prst="rect">
                <a:avLst/>
              </a:prstGeom>
              <a:no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1100" kern="0" dirty="0">
                    <a:latin typeface="+mn-lt"/>
                    <a:ea typeface="Arial Unicode MS" pitchFamily="34" charset="-128"/>
                    <a:cs typeface="Arial Unicode MS" pitchFamily="34" charset="-128"/>
                  </a:rPr>
                  <a:t>IQ</a:t>
                </a:r>
              </a:p>
            </p:txBody>
          </p:sp>
          <p:sp>
            <p:nvSpPr>
              <p:cNvPr id="111" name="TextBox 110"/>
              <p:cNvSpPr txBox="1"/>
              <p:nvPr/>
            </p:nvSpPr>
            <p:spPr>
              <a:xfrm>
                <a:off x="6391631" y="3101276"/>
                <a:ext cx="507594" cy="276927"/>
              </a:xfrm>
              <a:prstGeom prst="rect">
                <a:avLst/>
              </a:prstGeom>
              <a:no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900" kern="0" spc="-30" dirty="0">
                    <a:latin typeface="+mn-lt"/>
                    <a:ea typeface="Arial Unicode MS" pitchFamily="34" charset="-128"/>
                    <a:cs typeface="Arial Unicode MS" pitchFamily="34" charset="-128"/>
                  </a:rPr>
                  <a:t>App</a:t>
                </a:r>
                <a:br>
                  <a:rPr lang="en-US" sz="900" kern="0" spc="-30" dirty="0">
                    <a:latin typeface="+mn-lt"/>
                    <a:ea typeface="Arial Unicode MS" pitchFamily="34" charset="-128"/>
                    <a:cs typeface="Arial Unicode MS" pitchFamily="34" charset="-128"/>
                  </a:rPr>
                </a:br>
                <a:r>
                  <a:rPr lang="en-US" sz="900" kern="0" spc="-30" dirty="0">
                    <a:latin typeface="+mn-lt"/>
                    <a:ea typeface="Arial Unicode MS" pitchFamily="34" charset="-128"/>
                    <a:cs typeface="Arial Unicode MS" pitchFamily="34" charset="-128"/>
                  </a:rPr>
                  <a:t>Dev</a:t>
                </a:r>
              </a:p>
            </p:txBody>
          </p:sp>
          <p:sp>
            <p:nvSpPr>
              <p:cNvPr id="112" name="TextBox 111"/>
              <p:cNvSpPr txBox="1"/>
              <p:nvPr/>
            </p:nvSpPr>
            <p:spPr>
              <a:xfrm>
                <a:off x="5492479" y="4589061"/>
                <a:ext cx="507594" cy="169233"/>
              </a:xfrm>
              <a:prstGeom prst="rect">
                <a:avLst/>
              </a:prstGeom>
              <a:no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1100" kern="0" spc="-30" dirty="0">
                    <a:latin typeface="+mn-lt"/>
                    <a:ea typeface="Arial Unicode MS" pitchFamily="34" charset="-128"/>
                    <a:cs typeface="Arial Unicode MS" pitchFamily="34" charset="-128"/>
                  </a:rPr>
                  <a:t>EIM</a:t>
                </a:r>
              </a:p>
            </p:txBody>
          </p:sp>
          <p:sp>
            <p:nvSpPr>
              <p:cNvPr id="113" name="TextBox 112"/>
              <p:cNvSpPr txBox="1"/>
              <p:nvPr/>
            </p:nvSpPr>
            <p:spPr>
              <a:xfrm>
                <a:off x="6636014" y="3588953"/>
                <a:ext cx="507594" cy="261542"/>
              </a:xfrm>
              <a:prstGeom prst="rect">
                <a:avLst/>
              </a:prstGeom>
              <a:no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850" kern="0" spc="-30" dirty="0">
                    <a:latin typeface="+mn-lt"/>
                    <a:ea typeface="Arial Unicode MS" pitchFamily="34" charset="-128"/>
                    <a:cs typeface="Arial Unicode MS" pitchFamily="34" charset="-128"/>
                  </a:rPr>
                  <a:t>Advanced</a:t>
                </a:r>
                <a:br>
                  <a:rPr lang="en-US" sz="850" kern="0" spc="-30" dirty="0">
                    <a:latin typeface="+mn-lt"/>
                    <a:ea typeface="Arial Unicode MS" pitchFamily="34" charset="-128"/>
                    <a:cs typeface="Arial Unicode MS" pitchFamily="34" charset="-128"/>
                  </a:rPr>
                </a:br>
                <a:r>
                  <a:rPr lang="en-US" sz="850" kern="0" spc="-30" dirty="0">
                    <a:latin typeface="+mn-lt"/>
                    <a:ea typeface="Arial Unicode MS" pitchFamily="34" charset="-128"/>
                    <a:cs typeface="Arial Unicode MS" pitchFamily="34" charset="-128"/>
                  </a:rPr>
                  <a:t>Analytics</a:t>
                </a:r>
              </a:p>
            </p:txBody>
          </p:sp>
          <p:sp>
            <p:nvSpPr>
              <p:cNvPr id="114" name="TextBox 113"/>
              <p:cNvSpPr txBox="1"/>
              <p:nvPr/>
            </p:nvSpPr>
            <p:spPr>
              <a:xfrm>
                <a:off x="5072011" y="4180015"/>
                <a:ext cx="507594" cy="523084"/>
              </a:xfrm>
              <a:prstGeom prst="rect">
                <a:avLst/>
              </a:prstGeom>
              <a:noFill/>
              <a:ln>
                <a:noFill/>
              </a:ln>
            </p:spPr>
            <p:txBody>
              <a:bodyPr wrap="square" lIns="0" tIns="0" rIns="0" bIns="0" rtlCol="0">
                <a:spAutoFit/>
              </a:bodyPr>
              <a:lstStyle/>
              <a:p>
                <a:pPr algn="ctr" defTabSz="914126" fontAlgn="base">
                  <a:spcBef>
                    <a:spcPts val="600"/>
                  </a:spcBef>
                  <a:spcAft>
                    <a:spcPct val="0"/>
                  </a:spcAft>
                  <a:buClr>
                    <a:srgbClr val="F0AB00"/>
                  </a:buClr>
                  <a:buSzPct val="80000"/>
                  <a:defRPr/>
                </a:pPr>
                <a:r>
                  <a:rPr lang="en-US" sz="900" kern="0" spc="-30" dirty="0">
                    <a:latin typeface="+mn-lt"/>
                    <a:ea typeface="Arial Unicode MS" pitchFamily="34" charset="-128"/>
                    <a:cs typeface="Arial Unicode MS" pitchFamily="34" charset="-128"/>
                  </a:rPr>
                  <a:t>Dynamic </a:t>
                </a:r>
                <a:r>
                  <a:rPr lang="en-US" sz="900" kern="0" spc="-30" dirty="0" err="1">
                    <a:latin typeface="+mn-lt"/>
                    <a:ea typeface="Arial Unicode MS" pitchFamily="34" charset="-128"/>
                    <a:cs typeface="Arial Unicode MS" pitchFamily="34" charset="-128"/>
                  </a:rPr>
                  <a:t>Tiering</a:t>
                </a:r>
                <a:endParaRPr lang="en-US" sz="900" kern="0" spc="-30" dirty="0">
                  <a:latin typeface="+mn-lt"/>
                  <a:ea typeface="Arial Unicode MS" pitchFamily="34" charset="-128"/>
                  <a:cs typeface="Arial Unicode MS" pitchFamily="34" charset="-128"/>
                </a:endParaRPr>
              </a:p>
              <a:p>
                <a:pPr algn="ctr" defTabSz="914126" fontAlgn="base">
                  <a:spcBef>
                    <a:spcPts val="600"/>
                  </a:spcBef>
                  <a:spcAft>
                    <a:spcPct val="0"/>
                  </a:spcAft>
                  <a:buClr>
                    <a:srgbClr val="F0AB00"/>
                  </a:buClr>
                  <a:buSzPct val="80000"/>
                  <a:defRPr/>
                </a:pPr>
                <a:endParaRPr lang="en-US" sz="1100" kern="0" spc="-30" dirty="0">
                  <a:latin typeface="+mn-lt"/>
                  <a:ea typeface="Arial Unicode MS" pitchFamily="34" charset="-128"/>
                  <a:cs typeface="Arial Unicode MS" pitchFamily="34" charset="-128"/>
                </a:endParaRPr>
              </a:p>
            </p:txBody>
          </p:sp>
        </p:grpSp>
      </p:grpSp>
      <p:pic>
        <p:nvPicPr>
          <p:cNvPr id="61" name="Picture 6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06902" y="3593234"/>
            <a:ext cx="763567" cy="676615"/>
          </a:xfrm>
          <a:prstGeom prst="rect">
            <a:avLst/>
          </a:prstGeom>
        </p:spPr>
      </p:pic>
      <p:sp>
        <p:nvSpPr>
          <p:cNvPr id="2" name="TextBox 1"/>
          <p:cNvSpPr txBox="1"/>
          <p:nvPr/>
        </p:nvSpPr>
        <p:spPr>
          <a:xfrm>
            <a:off x="5444110" y="4299615"/>
            <a:ext cx="1172666" cy="4616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b="1" kern="0" dirty="0">
                <a:ea typeface="Arial Unicode MS" pitchFamily="34" charset="-128"/>
                <a:cs typeface="Arial Unicode MS" pitchFamily="34" charset="-128"/>
              </a:rPr>
              <a:t>SAP HANA</a:t>
            </a:r>
          </a:p>
        </p:txBody>
      </p:sp>
    </p:spTree>
    <p:extLst>
      <p:ext uri="{BB962C8B-B14F-4D97-AF65-F5344CB8AC3E}">
        <p14:creationId xmlns:p14="http://schemas.microsoft.com/office/powerpoint/2010/main" val="418064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35"/>
          <p:cNvSpPr>
            <a:spLocks noGrp="1"/>
          </p:cNvSpPr>
          <p:nvPr>
            <p:ph type="title"/>
          </p:nvPr>
        </p:nvSpPr>
        <p:spPr>
          <a:xfrm>
            <a:off x="392317" y="470930"/>
            <a:ext cx="9162150" cy="369236"/>
          </a:xfrm>
        </p:spPr>
        <p:txBody>
          <a:bodyPr/>
          <a:lstStyle/>
          <a:p>
            <a:r>
              <a:rPr lang="en-US" dirty="0"/>
              <a:t>ML for High Volume Trading Reconsolidation</a:t>
            </a:r>
            <a:endParaRPr lang="en-US" i="1" dirty="0"/>
          </a:p>
        </p:txBody>
      </p:sp>
      <p:sp>
        <p:nvSpPr>
          <p:cNvPr id="154" name="TextBox 153"/>
          <p:cNvSpPr txBox="1"/>
          <p:nvPr/>
        </p:nvSpPr>
        <p:spPr>
          <a:xfrm>
            <a:off x="652265" y="4963757"/>
            <a:ext cx="4014877" cy="15384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defRPr/>
            </a:pPr>
            <a:r>
              <a:rPr lang="en-US" sz="1000" b="1" kern="0" dirty="0">
                <a:solidFill>
                  <a:srgbClr val="FFFFFF">
                    <a:lumMod val="85000"/>
                    <a:lumOff val="15000"/>
                  </a:srgbClr>
                </a:solidFill>
                <a:ea typeface="Arial Unicode MS" pitchFamily="34" charset="-128"/>
                <a:cs typeface="Aharoni" pitchFamily="2" charset="-79"/>
              </a:rPr>
              <a:t>Business </a:t>
            </a:r>
            <a:r>
              <a:rPr lang="en-US" sz="1000" b="1" kern="0" dirty="0">
                <a:solidFill>
                  <a:srgbClr val="FFFFFF"/>
                </a:solidFill>
                <a:ea typeface="Arial Unicode MS" pitchFamily="34" charset="-128"/>
                <a:cs typeface="Aharoni" pitchFamily="2" charset="-79"/>
              </a:rPr>
              <a:t>Challenges and </a:t>
            </a:r>
            <a:r>
              <a:rPr lang="en-US" sz="1000" b="1" dirty="0">
                <a:solidFill>
                  <a:srgbClr val="FFFFFF"/>
                </a:solidFill>
              </a:rPr>
              <a:t>scope of collaborative prototype</a:t>
            </a:r>
          </a:p>
        </p:txBody>
      </p:sp>
      <p:sp>
        <p:nvSpPr>
          <p:cNvPr id="68" name="TextBox 67"/>
          <p:cNvSpPr txBox="1"/>
          <p:nvPr/>
        </p:nvSpPr>
        <p:spPr>
          <a:xfrm>
            <a:off x="671373" y="1437723"/>
            <a:ext cx="1660026" cy="923090"/>
          </a:xfrm>
          <a:prstGeom prst="rect">
            <a:avLst/>
          </a:prstGeom>
          <a:noFill/>
        </p:spPr>
        <p:txBody>
          <a:bodyPr wrap="square" lIns="0" tIns="0" rIns="0" bIns="0">
            <a:spAutoFit/>
          </a:bodyPr>
          <a:lstStyle/>
          <a:p>
            <a:pPr defTabSz="1088449">
              <a:buClr>
                <a:srgbClr val="F0AB00"/>
              </a:buClr>
              <a:buSzPct val="80000"/>
              <a:defRPr/>
            </a:pPr>
            <a:r>
              <a:rPr lang="en-US" sz="1000" b="1" kern="0" dirty="0">
                <a:solidFill>
                  <a:srgbClr val="FFFFFF"/>
                </a:solidFill>
                <a:ea typeface="Arial Unicode MS" pitchFamily="34" charset="-128"/>
                <a:cs typeface="Arial Unicode MS" pitchFamily="34" charset="-128"/>
              </a:rPr>
              <a:t>Leading Hedge Fund Manager</a:t>
            </a:r>
            <a:endParaRPr lang="en-US" sz="1000" kern="0" dirty="0">
              <a:solidFill>
                <a:srgbClr val="FFFFFF"/>
              </a:solidFill>
              <a:ea typeface="Arial Unicode MS" pitchFamily="34" charset="-128"/>
              <a:cs typeface="Arial Unicode MS" pitchFamily="34" charset="-128"/>
            </a:endParaRPr>
          </a:p>
          <a:p>
            <a:pPr defTabSz="1088449">
              <a:buClr>
                <a:srgbClr val="F0AB00"/>
              </a:buClr>
              <a:buSzPct val="80000"/>
              <a:defRPr/>
            </a:pPr>
            <a:r>
              <a:rPr lang="en-US" sz="1000" kern="0" dirty="0">
                <a:solidFill>
                  <a:srgbClr val="FFFFFF"/>
                </a:solidFill>
                <a:ea typeface="Arial Unicode MS" pitchFamily="34" charset="-128"/>
                <a:cs typeface="Arial Unicode MS" pitchFamily="34" charset="-128"/>
              </a:rPr>
              <a:t> </a:t>
            </a:r>
            <a:endParaRPr lang="en-US" sz="1000" b="1" kern="0" dirty="0">
              <a:solidFill>
                <a:srgbClr val="FFFFFF"/>
              </a:solidFill>
              <a:ea typeface="Arial Unicode MS" pitchFamily="34" charset="-128"/>
              <a:cs typeface="Arial Unicode MS" pitchFamily="34" charset="-128"/>
            </a:endParaRPr>
          </a:p>
          <a:p>
            <a:pPr defTabSz="1088449">
              <a:buClr>
                <a:srgbClr val="F0AB00"/>
              </a:buClr>
              <a:buSzPct val="80000"/>
              <a:defRPr/>
            </a:pPr>
            <a:r>
              <a:rPr lang="en-US" sz="1000" b="1" kern="0" dirty="0">
                <a:solidFill>
                  <a:srgbClr val="FFFFFF"/>
                </a:solidFill>
                <a:ea typeface="Arial Unicode MS" pitchFamily="34" charset="-128"/>
                <a:cs typeface="Arial Unicode MS" pitchFamily="34" charset="-128"/>
              </a:rPr>
              <a:t>8,000</a:t>
            </a:r>
          </a:p>
          <a:p>
            <a:pPr defTabSz="1088449">
              <a:buClr>
                <a:srgbClr val="F0AB00"/>
              </a:buClr>
              <a:buSzPct val="80000"/>
              <a:defRPr/>
            </a:pPr>
            <a:r>
              <a:rPr lang="en-US" sz="1000" kern="0" dirty="0">
                <a:solidFill>
                  <a:srgbClr val="FFFFFF"/>
                </a:solidFill>
                <a:ea typeface="Arial Unicode MS" pitchFamily="34" charset="-128"/>
                <a:cs typeface="Arial Unicode MS" pitchFamily="34" charset="-128"/>
              </a:rPr>
              <a:t>Employees</a:t>
            </a:r>
          </a:p>
          <a:p>
            <a:pPr defTabSz="1088449">
              <a:buClr>
                <a:srgbClr val="F0AB00"/>
              </a:buClr>
              <a:buSzPct val="80000"/>
              <a:defRPr/>
            </a:pPr>
            <a:endParaRPr lang="en-US" sz="1000" kern="0" dirty="0">
              <a:solidFill>
                <a:srgbClr val="000000"/>
              </a:solidFill>
              <a:ea typeface="Arial Unicode MS" pitchFamily="34" charset="-128"/>
              <a:cs typeface="Arial Unicode MS" pitchFamily="34" charset="-128"/>
            </a:endParaRPr>
          </a:p>
        </p:txBody>
      </p:sp>
      <p:cxnSp>
        <p:nvCxnSpPr>
          <p:cNvPr id="76" name="Straight Connector 75"/>
          <p:cNvCxnSpPr/>
          <p:nvPr/>
        </p:nvCxnSpPr>
        <p:spPr>
          <a:xfrm flipH="1">
            <a:off x="2522869" y="1428417"/>
            <a:ext cx="16298" cy="338161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8228645" y="1397434"/>
            <a:ext cx="0" cy="4935332"/>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1601" y="4813270"/>
            <a:ext cx="7585789" cy="7975"/>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8343215" y="4138872"/>
            <a:ext cx="3629912" cy="2500034"/>
          </a:xfrm>
          <a:prstGeom prst="rect">
            <a:avLst/>
          </a:prstGeom>
          <a:solidFill>
            <a:schemeClr val="bg1"/>
          </a:solidFill>
        </p:spPr>
        <p:txBody>
          <a:bodyPr wrap="square">
            <a:spAutoFit/>
          </a:bodyPr>
          <a:lstStyle/>
          <a:p>
            <a:pPr defTabSz="1088449" fontAlgn="base">
              <a:spcAft>
                <a:spcPct val="0"/>
              </a:spcAft>
              <a:buClr>
                <a:srgbClr val="F0AB00"/>
              </a:buClr>
              <a:buSzPct val="80000"/>
              <a:defRPr/>
            </a:pPr>
            <a:r>
              <a:rPr lang="en-GB" sz="1000" b="1" kern="0" dirty="0">
                <a:solidFill>
                  <a:srgbClr val="FFFFFF"/>
                </a:solidFill>
                <a:ea typeface="Arial Unicode MS" pitchFamily="34" charset="-128"/>
                <a:cs typeface="Arial Unicode MS" pitchFamily="34" charset="-128"/>
              </a:rPr>
              <a:t>Results / outcomes / next steps:</a:t>
            </a:r>
            <a:endParaRPr lang="en-US" sz="1000" kern="0" dirty="0">
              <a:solidFill>
                <a:srgbClr val="FFFFFF"/>
              </a:solidFill>
              <a:ea typeface="Arial Unicode MS" pitchFamily="34" charset="-128"/>
              <a:cs typeface="Arial Unicode MS" pitchFamily="34" charset="-128"/>
            </a:endParaRPr>
          </a:p>
          <a:p>
            <a:pPr marL="107968" indent="-285664" defTabSz="1088449" fontAlgn="base">
              <a:spcAft>
                <a:spcPct val="0"/>
              </a:spcAft>
              <a:buClr>
                <a:srgbClr val="4FB81C"/>
              </a:buClr>
              <a:buSzPct val="80000"/>
              <a:buFont typeface="Wingdings" charset="2"/>
              <a:buChar char="Ø"/>
              <a:defRPr/>
            </a:pPr>
            <a:endParaRPr lang="en-US" sz="1000" kern="0" dirty="0">
              <a:solidFill>
                <a:srgbClr val="FFFFFF"/>
              </a:solidFill>
              <a:ea typeface="Arial Unicode MS" pitchFamily="34" charset="-128"/>
              <a:cs typeface="Arial Unicode MS" pitchFamily="34" charset="-128"/>
            </a:endParaRPr>
          </a:p>
          <a:p>
            <a:pPr defTabSz="1088449">
              <a:spcBef>
                <a:spcPts val="600"/>
              </a:spcBef>
              <a:buClr>
                <a:srgbClr val="4FB81C"/>
              </a:buClr>
              <a:defRPr/>
            </a:pPr>
            <a:r>
              <a:rPr lang="en-US" sz="1000" dirty="0">
                <a:solidFill>
                  <a:srgbClr val="FFFFFF"/>
                </a:solidFill>
              </a:rPr>
              <a:t>Delivered content and demos that </a:t>
            </a:r>
          </a:p>
          <a:p>
            <a:pPr marL="342797" indent="-342797" defTabSz="1088449">
              <a:spcBef>
                <a:spcPts val="600"/>
              </a:spcBef>
              <a:buClr>
                <a:srgbClr val="4FB81C"/>
              </a:buClr>
              <a:buFont typeface="Wingdings" charset="2"/>
              <a:buChar char="ü"/>
              <a:defRPr/>
            </a:pPr>
            <a:r>
              <a:rPr lang="en-US" sz="1000" kern="0" dirty="0">
                <a:solidFill>
                  <a:srgbClr val="FFFFFF"/>
                </a:solidFill>
                <a:ea typeface="Arial Unicode MS" pitchFamily="34" charset="-128"/>
                <a:cs typeface="Arial Unicode MS" pitchFamily="34" charset="-128"/>
              </a:rPr>
              <a:t>Showcased the machine learning (ML) capabilities</a:t>
            </a:r>
          </a:p>
          <a:p>
            <a:pPr marL="342797" indent="-342797" defTabSz="1088449">
              <a:spcBef>
                <a:spcPts val="600"/>
              </a:spcBef>
              <a:buClr>
                <a:srgbClr val="4FB81C"/>
              </a:buClr>
              <a:buFont typeface="Wingdings" charset="2"/>
              <a:buChar char="ü"/>
              <a:defRPr/>
            </a:pPr>
            <a:r>
              <a:rPr lang="en-US" sz="1000" kern="0" dirty="0">
                <a:solidFill>
                  <a:srgbClr val="FFFFFF"/>
                </a:solidFill>
                <a:ea typeface="Arial Unicode MS" pitchFamily="34" charset="-128"/>
                <a:cs typeface="Arial Unicode MS" pitchFamily="34" charset="-128"/>
              </a:rPr>
              <a:t>Showcased the traceability of the utilized ML logic </a:t>
            </a:r>
          </a:p>
          <a:p>
            <a:pPr marL="342797" indent="-342797" defTabSz="1088449">
              <a:spcBef>
                <a:spcPts val="600"/>
              </a:spcBef>
              <a:buClr>
                <a:srgbClr val="4FB81C"/>
              </a:buClr>
              <a:buFont typeface="Wingdings" charset="2"/>
              <a:buChar char="ü"/>
              <a:defRPr/>
            </a:pPr>
            <a:r>
              <a:rPr lang="en-US" sz="1000" kern="0" dirty="0">
                <a:solidFill>
                  <a:srgbClr val="FFFFFF"/>
                </a:solidFill>
                <a:ea typeface="Arial Unicode MS" pitchFamily="34" charset="-128"/>
                <a:cs typeface="Arial Unicode MS" pitchFamily="34" charset="-128"/>
              </a:rPr>
              <a:t>Technology scale and security matching customer needs</a:t>
            </a:r>
          </a:p>
          <a:p>
            <a:pPr marL="342797" indent="-342797" defTabSz="1088449">
              <a:spcBef>
                <a:spcPts val="600"/>
              </a:spcBef>
              <a:buClr>
                <a:srgbClr val="4FB81C"/>
              </a:buClr>
              <a:buFont typeface="Wingdings" charset="2"/>
              <a:buChar char="ü"/>
              <a:defRPr/>
            </a:pPr>
            <a:r>
              <a:rPr lang="en-US" sz="1000" kern="0" dirty="0">
                <a:solidFill>
                  <a:srgbClr val="FFFFFF"/>
                </a:solidFill>
                <a:ea typeface="Arial Unicode MS" pitchFamily="34" charset="-128"/>
                <a:cs typeface="Arial Unicode MS" pitchFamily="34" charset="-128"/>
              </a:rPr>
              <a:t>Solid project plan </a:t>
            </a:r>
            <a:r>
              <a:rPr lang="en-US" sz="1000" kern="0" dirty="0">
                <a:solidFill>
                  <a:sysClr val="windowText" lastClr="000000"/>
                </a:solidFill>
                <a:ea typeface="Arial Unicode MS" pitchFamily="34" charset="-128"/>
                <a:cs typeface="Arial Unicode MS" pitchFamily="34" charset="-128"/>
              </a:rPr>
              <a:t>and methodology for implementation</a:t>
            </a:r>
          </a:p>
          <a:p>
            <a:pPr defTabSz="1088449">
              <a:spcBef>
                <a:spcPts val="600"/>
              </a:spcBef>
              <a:buClr>
                <a:srgbClr val="4FB81C"/>
              </a:buClr>
              <a:defRPr/>
            </a:pPr>
            <a:endParaRPr lang="en-US" sz="1000" kern="0" dirty="0">
              <a:solidFill>
                <a:sysClr val="windowText" lastClr="000000"/>
              </a:solidFill>
            </a:endParaRPr>
          </a:p>
          <a:p>
            <a:pPr defTabSz="1088449" fontAlgn="base">
              <a:spcAft>
                <a:spcPct val="0"/>
              </a:spcAft>
              <a:buClr>
                <a:srgbClr val="4FB81C"/>
              </a:buClr>
              <a:buSzPct val="80000"/>
              <a:defRPr/>
            </a:pPr>
            <a:r>
              <a:rPr lang="en-US" sz="1000" kern="0" dirty="0">
                <a:solidFill>
                  <a:srgbClr val="FFFFFF"/>
                </a:solidFill>
                <a:ea typeface="Arial Unicode MS" pitchFamily="34" charset="-128"/>
                <a:cs typeface="Arial Unicode MS" pitchFamily="34" charset="-128"/>
              </a:rPr>
              <a:t>Next: Ensure first ML models are developed, tested and adopted</a:t>
            </a:r>
          </a:p>
          <a:p>
            <a:pPr marL="652192" lvl="1" indent="-285664" defTabSz="1088449" fontAlgn="base">
              <a:spcBef>
                <a:spcPct val="50000"/>
              </a:spcBef>
              <a:spcAft>
                <a:spcPct val="0"/>
              </a:spcAft>
              <a:buClr>
                <a:srgbClr val="F0AB00"/>
              </a:buClr>
              <a:buSzPct val="80000"/>
              <a:buFont typeface="Wingdings" charset="2"/>
              <a:buChar char="Ø"/>
              <a:defRPr/>
            </a:pPr>
            <a:endParaRPr lang="en-US" sz="1100" dirty="0">
              <a:solidFill>
                <a:srgbClr val="FFFFFF"/>
              </a:solidFill>
            </a:endParaRPr>
          </a:p>
        </p:txBody>
      </p:sp>
      <p:sp>
        <p:nvSpPr>
          <p:cNvPr id="72" name="TextBox 71"/>
          <p:cNvSpPr txBox="1"/>
          <p:nvPr/>
        </p:nvSpPr>
        <p:spPr>
          <a:xfrm>
            <a:off x="563434" y="5155299"/>
            <a:ext cx="7533364" cy="1553867"/>
          </a:xfrm>
          <a:prstGeom prst="rect">
            <a:avLst/>
          </a:prstGeom>
          <a:noFill/>
        </p:spPr>
        <p:txBody>
          <a:bodyPr wrap="square" rtlCol="0">
            <a:spAutoFit/>
          </a:bodyPr>
          <a:lstStyle/>
          <a:p>
            <a:pPr defTabSz="1088449">
              <a:defRPr/>
            </a:pPr>
            <a:r>
              <a:rPr lang="en-US" sz="1000" dirty="0">
                <a:solidFill>
                  <a:srgbClr val="FFFFFF"/>
                </a:solidFill>
              </a:rPr>
              <a:t>The customer is a leader for financial services for institutional funds as well as large wealth (hedge, private equity and real-estate). The efficient execution of their changing investment strategies requires a complex reconsolidation platform. Despite their automated platform customer still requires about 1000 people to manage transactions that are not executed automated. </a:t>
            </a:r>
          </a:p>
          <a:p>
            <a:pPr defTabSz="1088449">
              <a:defRPr/>
            </a:pPr>
            <a:endParaRPr lang="en-US" sz="1000" dirty="0">
              <a:solidFill>
                <a:srgbClr val="FFFFFF"/>
              </a:solidFill>
            </a:endParaRPr>
          </a:p>
          <a:p>
            <a:pPr defTabSz="1088449">
              <a:defRPr/>
            </a:pPr>
            <a:r>
              <a:rPr lang="en-US" sz="1000" dirty="0">
                <a:solidFill>
                  <a:srgbClr val="FFFFFF"/>
                </a:solidFill>
              </a:rPr>
              <a:t>The customer wants to leverage the SAP Machine Learning to help automate reconciliations their current core platform can’t. SAP’s solution is differentiated in 2 key areas: The powerful and self-adaptable Machine Learning capabilities as well as the ability to ‘reverse engineer’ the machine learning logic to  have full transparency upon the logic and principles on how  the system decides and operates – a requirement both by internal stakeholders and trade regulations.</a:t>
            </a:r>
          </a:p>
          <a:p>
            <a:pPr defTabSz="1088449" fontAlgn="base">
              <a:spcBef>
                <a:spcPct val="50000"/>
              </a:spcBef>
              <a:spcAft>
                <a:spcPct val="0"/>
              </a:spcAft>
              <a:buClr>
                <a:srgbClr val="F0AB00"/>
              </a:buClr>
              <a:buSzPct val="80000"/>
              <a:defRPr/>
            </a:pPr>
            <a:endParaRPr lang="en-US" sz="1000" dirty="0">
              <a:solidFill>
                <a:srgbClr val="008FD3"/>
              </a:solidFill>
            </a:endParaRPr>
          </a:p>
        </p:txBody>
      </p:sp>
      <p:cxnSp>
        <p:nvCxnSpPr>
          <p:cNvPr id="124" name="Straight Connector 123"/>
          <p:cNvCxnSpPr/>
          <p:nvPr/>
        </p:nvCxnSpPr>
        <p:spPr>
          <a:xfrm>
            <a:off x="641602" y="2927768"/>
            <a:ext cx="1891877" cy="7975"/>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227390" y="4070970"/>
            <a:ext cx="3334421"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8360493" y="1367789"/>
            <a:ext cx="3550660" cy="938475"/>
          </a:xfrm>
          <a:prstGeom prst="rect">
            <a:avLst/>
          </a:prstGeom>
          <a:solidFill>
            <a:schemeClr val="bg1"/>
          </a:solidFill>
        </p:spPr>
        <p:txBody>
          <a:bodyPr wrap="square">
            <a:spAutoFit/>
          </a:bodyPr>
          <a:lstStyle/>
          <a:p>
            <a:pPr defTabSz="1088449" fontAlgn="base">
              <a:spcAft>
                <a:spcPct val="0"/>
              </a:spcAft>
              <a:buClr>
                <a:srgbClr val="F0AB00"/>
              </a:buClr>
              <a:buSzPct val="80000"/>
              <a:defRPr/>
            </a:pPr>
            <a:r>
              <a:rPr lang="en-GB" sz="1000" b="1" kern="0" dirty="0">
                <a:solidFill>
                  <a:srgbClr val="FFFFFF"/>
                </a:solidFill>
                <a:ea typeface="Arial Unicode MS" pitchFamily="34" charset="-128"/>
                <a:cs typeface="Arial Unicode MS" pitchFamily="34" charset="-128"/>
              </a:rPr>
              <a:t>Key Technologies leveraged:</a:t>
            </a:r>
          </a:p>
          <a:p>
            <a:pPr marL="171399" indent="-171399" defTabSz="1088449" fontAlgn="base">
              <a:spcBef>
                <a:spcPct val="50000"/>
              </a:spcBef>
              <a:spcAft>
                <a:spcPct val="0"/>
              </a:spcAft>
              <a:buClr>
                <a:srgbClr val="F0AB00"/>
              </a:buClr>
              <a:buSzPct val="80000"/>
              <a:buFont typeface="Wingdings" charset="2"/>
              <a:buChar char="Ø"/>
              <a:defRPr/>
            </a:pPr>
            <a:r>
              <a:rPr lang="en-GB" sz="1000" kern="0" dirty="0">
                <a:solidFill>
                  <a:srgbClr val="FFFFFF"/>
                </a:solidFill>
                <a:ea typeface="Arial Unicode MS" pitchFamily="34" charset="-128"/>
                <a:cs typeface="Arial Unicode MS" pitchFamily="34" charset="-128"/>
              </a:rPr>
              <a:t>HANA Platform</a:t>
            </a:r>
          </a:p>
          <a:p>
            <a:pPr marL="171399" indent="-171399" defTabSz="1088449" fontAlgn="base">
              <a:spcBef>
                <a:spcPct val="50000"/>
              </a:spcBef>
              <a:spcAft>
                <a:spcPct val="0"/>
              </a:spcAft>
              <a:buClr>
                <a:srgbClr val="F0AB00"/>
              </a:buClr>
              <a:buSzPct val="80000"/>
              <a:buFont typeface="Wingdings" charset="2"/>
              <a:buChar char="Ø"/>
              <a:defRPr/>
            </a:pPr>
            <a:r>
              <a:rPr lang="en-GB" sz="1000" kern="0" dirty="0">
                <a:solidFill>
                  <a:srgbClr val="FFFFFF"/>
                </a:solidFill>
                <a:ea typeface="Arial Unicode MS" pitchFamily="34" charset="-128"/>
                <a:cs typeface="Arial Unicode MS" pitchFamily="34" charset="-128"/>
              </a:rPr>
              <a:t>Predictive Analytics</a:t>
            </a:r>
          </a:p>
          <a:p>
            <a:pPr marL="171399" indent="-171399" defTabSz="1088449" fontAlgn="base">
              <a:spcBef>
                <a:spcPct val="50000"/>
              </a:spcBef>
              <a:spcAft>
                <a:spcPct val="0"/>
              </a:spcAft>
              <a:buClr>
                <a:srgbClr val="F0AB00"/>
              </a:buClr>
              <a:buSzPct val="80000"/>
              <a:buFont typeface="Wingdings" charset="2"/>
              <a:buChar char="Ø"/>
              <a:defRPr/>
            </a:pPr>
            <a:r>
              <a:rPr lang="en-GB" sz="1000" kern="0" dirty="0">
                <a:solidFill>
                  <a:srgbClr val="FFFFFF"/>
                </a:solidFill>
                <a:ea typeface="Arial Unicode MS" pitchFamily="34" charset="-128"/>
                <a:cs typeface="Arial Unicode MS" pitchFamily="34" charset="-128"/>
              </a:rPr>
              <a:t>SAP Cloud Platform</a:t>
            </a:r>
            <a:endParaRPr lang="en-US" sz="1000" kern="0" dirty="0">
              <a:solidFill>
                <a:srgbClr val="FFFFFF"/>
              </a:solidFill>
              <a:ea typeface="Arial Unicode MS" pitchFamily="34" charset="-128"/>
              <a:cs typeface="Arial Unicode MS" pitchFamily="34" charset="-128"/>
            </a:endParaRPr>
          </a:p>
        </p:txBody>
      </p:sp>
      <p:sp>
        <p:nvSpPr>
          <p:cNvPr id="190" name="TextBox 189"/>
          <p:cNvSpPr txBox="1"/>
          <p:nvPr/>
        </p:nvSpPr>
        <p:spPr>
          <a:xfrm>
            <a:off x="652266" y="3033994"/>
            <a:ext cx="1793143" cy="615393"/>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defRPr/>
            </a:pPr>
            <a:r>
              <a:rPr lang="en-US" sz="1000" b="1" kern="0" dirty="0">
                <a:solidFill>
                  <a:srgbClr val="FFFFFF">
                    <a:lumMod val="85000"/>
                    <a:lumOff val="15000"/>
                  </a:srgbClr>
                </a:solidFill>
                <a:ea typeface="Arial Unicode MS" pitchFamily="34" charset="-128"/>
                <a:cs typeface="Aharoni" pitchFamily="2" charset="-79"/>
              </a:rPr>
              <a:t>Executive Sponsors</a:t>
            </a:r>
          </a:p>
          <a:p>
            <a:pPr marL="171399" indent="-171399" defTabSz="1088449" fontAlgn="base">
              <a:spcBef>
                <a:spcPct val="50000"/>
              </a:spcBef>
              <a:spcAft>
                <a:spcPct val="0"/>
              </a:spcAft>
              <a:buClr>
                <a:srgbClr val="008FD3"/>
              </a:buClr>
              <a:buSzPct val="80000"/>
              <a:buFont typeface="Arial" panose="020B0604020202020204" pitchFamily="34" charset="0"/>
              <a:buChar char="■"/>
              <a:defRPr/>
            </a:pPr>
            <a:r>
              <a:rPr lang="en-US" sz="1000" dirty="0">
                <a:solidFill>
                  <a:srgbClr val="FFFFFF"/>
                </a:solidFill>
              </a:rPr>
              <a:t>CIO</a:t>
            </a:r>
          </a:p>
          <a:p>
            <a:pPr marL="171399" indent="-171399" defTabSz="1088449" fontAlgn="base">
              <a:spcBef>
                <a:spcPct val="50000"/>
              </a:spcBef>
              <a:spcAft>
                <a:spcPct val="0"/>
              </a:spcAft>
              <a:buClr>
                <a:srgbClr val="008FD3"/>
              </a:buClr>
              <a:buSzPct val="80000"/>
              <a:buFont typeface="Arial" panose="020B0604020202020204" pitchFamily="34" charset="0"/>
              <a:buChar char="■"/>
              <a:defRPr/>
            </a:pPr>
            <a:r>
              <a:rPr lang="en-US" sz="1000" kern="0" dirty="0">
                <a:solidFill>
                  <a:srgbClr val="FFFFFF"/>
                </a:solidFill>
                <a:ea typeface="Arial Unicode MS" pitchFamily="34" charset="-128"/>
                <a:cs typeface="Arial Unicode MS" pitchFamily="34" charset="-128"/>
              </a:rPr>
              <a:t>MD of Trading Clearing</a:t>
            </a:r>
          </a:p>
        </p:txBody>
      </p:sp>
      <p:sp>
        <p:nvSpPr>
          <p:cNvPr id="2" name="TextBox 1"/>
          <p:cNvSpPr txBox="1"/>
          <p:nvPr/>
        </p:nvSpPr>
        <p:spPr>
          <a:xfrm>
            <a:off x="3194519" y="4464837"/>
            <a:ext cx="4687563" cy="169233"/>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defRPr/>
            </a:pPr>
            <a:r>
              <a:rPr lang="en-US" sz="1100" kern="0" dirty="0">
                <a:solidFill>
                  <a:srgbClr val="FFFFFF"/>
                </a:solidFill>
                <a:ea typeface="Arial Unicode MS" pitchFamily="34" charset="-128"/>
                <a:cs typeface="Arial Unicode MS" pitchFamily="34" charset="-128"/>
              </a:rPr>
              <a:t>Yellow indicated where customer wants to leverage SAP Machine Learning</a:t>
            </a:r>
          </a:p>
        </p:txBody>
      </p:sp>
      <p:pic>
        <p:nvPicPr>
          <p:cNvPr id="1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3638"/>
          <a:stretch/>
        </p:blipFill>
        <p:spPr bwMode="auto">
          <a:xfrm>
            <a:off x="12445033" y="2290932"/>
            <a:ext cx="3468627" cy="1439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gray">
          <a:xfrm>
            <a:off x="8271482" y="2460839"/>
            <a:ext cx="770273" cy="430243"/>
          </a:xfrm>
          <a:prstGeom prst="rect">
            <a:avLst/>
          </a:prstGeom>
          <a:solidFill>
            <a:schemeClr val="bg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dirty="0" err="1">
              <a:solidFill>
                <a:srgbClr val="FFFFFF"/>
              </a:solidFill>
              <a:ea typeface="Arial Unicode MS" pitchFamily="34" charset="-128"/>
              <a:cs typeface="Arial Unicode MS" pitchFamily="34" charset="-128"/>
            </a:endParaRPr>
          </a:p>
        </p:txBody>
      </p:sp>
      <p:sp>
        <p:nvSpPr>
          <p:cNvPr id="5" name="Rectangle 4"/>
          <p:cNvSpPr/>
          <p:nvPr/>
        </p:nvSpPr>
        <p:spPr bwMode="gray">
          <a:xfrm>
            <a:off x="4624010" y="1619948"/>
            <a:ext cx="1185315" cy="696908"/>
          </a:xfrm>
          <a:prstGeom prst="rect">
            <a:avLst/>
          </a:prstGeom>
          <a:solidFill>
            <a:schemeClr val="accent3"/>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r>
              <a:rPr lang="en-US" sz="1100" kern="0" dirty="0">
                <a:solidFill>
                  <a:srgbClr val="000000"/>
                </a:solidFill>
                <a:ea typeface="Arial Unicode MS" pitchFamily="34" charset="-128"/>
                <a:cs typeface="Arial Unicode MS" pitchFamily="34" charset="-128"/>
              </a:rPr>
              <a:t>ART – Automated Reconsolidation Tracking</a:t>
            </a:r>
            <a:endParaRPr lang="en-US" sz="1100" kern="0" dirty="0" err="1">
              <a:solidFill>
                <a:srgbClr val="000000"/>
              </a:solidFill>
              <a:ea typeface="Arial Unicode MS" pitchFamily="34" charset="-128"/>
              <a:cs typeface="Arial Unicode MS" pitchFamily="34" charset="-128"/>
            </a:endParaRPr>
          </a:p>
        </p:txBody>
      </p:sp>
      <p:sp>
        <p:nvSpPr>
          <p:cNvPr id="6" name="Rectangle: Rounded Corners 5"/>
          <p:cNvSpPr/>
          <p:nvPr/>
        </p:nvSpPr>
        <p:spPr bwMode="gray">
          <a:xfrm>
            <a:off x="3260569" y="2726038"/>
            <a:ext cx="858809" cy="459926"/>
          </a:xfrm>
          <a:prstGeom prst="roundRect">
            <a:avLst/>
          </a:prstGeom>
          <a:solidFill>
            <a:schemeClr val="accent3"/>
          </a:solidFill>
          <a:ln w="6350" algn="ctr">
            <a:noFill/>
            <a:miter lim="800000"/>
            <a:headEnd/>
            <a:tailEnd/>
          </a:ln>
        </p:spPr>
        <p:txBody>
          <a:bodyPr lIns="0" tIns="71981" rIns="0" bIns="71981" rtlCol="0" anchor="ctr"/>
          <a:lstStyle/>
          <a:p>
            <a:pPr algn="ctr" defTabSz="914126" fontAlgn="base">
              <a:spcBef>
                <a:spcPct val="50000"/>
              </a:spcBef>
              <a:spcAft>
                <a:spcPct val="0"/>
              </a:spcAft>
              <a:buClr>
                <a:srgbClr val="F0AB00"/>
              </a:buClr>
              <a:buSzPct val="80000"/>
              <a:defRPr/>
            </a:pPr>
            <a:r>
              <a:rPr lang="en-US" sz="1200" kern="0" dirty="0">
                <a:solidFill>
                  <a:srgbClr val="000000"/>
                </a:solidFill>
                <a:ea typeface="Arial Unicode MS" pitchFamily="34" charset="-128"/>
                <a:cs typeface="Arial Unicode MS" pitchFamily="34" charset="-128"/>
              </a:rPr>
              <a:t>Perfect Match</a:t>
            </a:r>
          </a:p>
        </p:txBody>
      </p:sp>
      <p:sp>
        <p:nvSpPr>
          <p:cNvPr id="23" name="Rectangle: Rounded Corners 22"/>
          <p:cNvSpPr/>
          <p:nvPr/>
        </p:nvSpPr>
        <p:spPr bwMode="gray">
          <a:xfrm>
            <a:off x="4787512" y="2726038"/>
            <a:ext cx="858809" cy="459926"/>
          </a:xfrm>
          <a:prstGeom prst="roundRect">
            <a:avLst/>
          </a:prstGeom>
          <a:solidFill>
            <a:schemeClr val="accent3"/>
          </a:solidFill>
          <a:ln w="6350" algn="ctr">
            <a:noFill/>
            <a:miter lim="800000"/>
            <a:headEnd/>
            <a:tailEnd/>
          </a:ln>
        </p:spPr>
        <p:txBody>
          <a:bodyPr lIns="0" tIns="71981" rIns="0" bIns="71981" rtlCol="0" anchor="ctr"/>
          <a:lstStyle/>
          <a:p>
            <a:pPr algn="ctr" defTabSz="914126" fontAlgn="base">
              <a:spcBef>
                <a:spcPct val="50000"/>
              </a:spcBef>
              <a:spcAft>
                <a:spcPct val="0"/>
              </a:spcAft>
              <a:buClr>
                <a:srgbClr val="F0AB00"/>
              </a:buClr>
              <a:buSzPct val="80000"/>
              <a:defRPr/>
            </a:pPr>
            <a:r>
              <a:rPr lang="en-US" sz="1200" kern="0" dirty="0">
                <a:solidFill>
                  <a:srgbClr val="000000"/>
                </a:solidFill>
                <a:ea typeface="Arial Unicode MS" pitchFamily="34" charset="-128"/>
                <a:cs typeface="Arial Unicode MS" pitchFamily="34" charset="-128"/>
              </a:rPr>
              <a:t>Partial Matches</a:t>
            </a:r>
          </a:p>
        </p:txBody>
      </p:sp>
      <p:sp>
        <p:nvSpPr>
          <p:cNvPr id="24" name="Rectangle: Rounded Corners 23"/>
          <p:cNvSpPr/>
          <p:nvPr/>
        </p:nvSpPr>
        <p:spPr bwMode="gray">
          <a:xfrm>
            <a:off x="6326151" y="2726038"/>
            <a:ext cx="858809" cy="459926"/>
          </a:xfrm>
          <a:prstGeom prst="roundRect">
            <a:avLst/>
          </a:prstGeom>
          <a:solidFill>
            <a:schemeClr val="accent1"/>
          </a:solidFill>
          <a:ln w="6350" algn="ctr">
            <a:noFill/>
            <a:miter lim="800000"/>
            <a:headEnd/>
            <a:tailEnd/>
          </a:ln>
        </p:spPr>
        <p:txBody>
          <a:bodyPr lIns="0" tIns="71981" rIns="0" bIns="71981" rtlCol="0" anchor="ctr"/>
          <a:lstStyle/>
          <a:p>
            <a:pPr algn="ctr" defTabSz="914126" fontAlgn="base">
              <a:spcBef>
                <a:spcPct val="50000"/>
              </a:spcBef>
              <a:spcAft>
                <a:spcPct val="0"/>
              </a:spcAft>
              <a:buClr>
                <a:srgbClr val="F0AB00"/>
              </a:buClr>
              <a:buSzPct val="80000"/>
              <a:defRPr/>
            </a:pPr>
            <a:r>
              <a:rPr lang="en-US" sz="1200" kern="0" dirty="0">
                <a:solidFill>
                  <a:srgbClr val="FFFFFF"/>
                </a:solidFill>
                <a:ea typeface="Arial Unicode MS" pitchFamily="34" charset="-128"/>
                <a:cs typeface="Arial Unicode MS" pitchFamily="34" charset="-128"/>
              </a:rPr>
              <a:t>Not Matched</a:t>
            </a:r>
          </a:p>
        </p:txBody>
      </p:sp>
      <p:sp>
        <p:nvSpPr>
          <p:cNvPr id="25" name="Rectangle: Rounded Corners 24"/>
          <p:cNvSpPr/>
          <p:nvPr/>
        </p:nvSpPr>
        <p:spPr bwMode="gray">
          <a:xfrm>
            <a:off x="3920906" y="3487874"/>
            <a:ext cx="858809" cy="583096"/>
          </a:xfrm>
          <a:prstGeom prst="roundRect">
            <a:avLst/>
          </a:prstGeom>
          <a:solidFill>
            <a:schemeClr val="accent1"/>
          </a:solidFill>
          <a:ln w="6350" algn="ctr">
            <a:noFill/>
            <a:miter lim="800000"/>
            <a:headEnd/>
            <a:tailEnd/>
          </a:ln>
        </p:spPr>
        <p:txBody>
          <a:bodyPr lIns="0" tIns="71981" rIns="0" bIns="71981" rtlCol="0" anchor="ctr"/>
          <a:lstStyle/>
          <a:p>
            <a:pPr algn="ctr" defTabSz="914126" fontAlgn="base">
              <a:spcBef>
                <a:spcPct val="50000"/>
              </a:spcBef>
              <a:spcAft>
                <a:spcPct val="0"/>
              </a:spcAft>
              <a:buClr>
                <a:srgbClr val="F0AB00"/>
              </a:buClr>
              <a:buSzPct val="80000"/>
              <a:defRPr/>
            </a:pPr>
            <a:r>
              <a:rPr lang="en-US" sz="1200" kern="0" dirty="0">
                <a:solidFill>
                  <a:srgbClr val="FFFFFF"/>
                </a:solidFill>
                <a:ea typeface="Arial Unicode MS" pitchFamily="34" charset="-128"/>
                <a:cs typeface="Arial Unicode MS" pitchFamily="34" charset="-128"/>
              </a:rPr>
              <a:t>Non-Critical Path</a:t>
            </a:r>
          </a:p>
        </p:txBody>
      </p:sp>
      <p:sp>
        <p:nvSpPr>
          <p:cNvPr id="26" name="Rectangle: Rounded Corners 25"/>
          <p:cNvSpPr/>
          <p:nvPr/>
        </p:nvSpPr>
        <p:spPr bwMode="gray">
          <a:xfrm>
            <a:off x="5708951" y="3487874"/>
            <a:ext cx="858809" cy="583096"/>
          </a:xfrm>
          <a:prstGeom prst="roundRect">
            <a:avLst/>
          </a:prstGeom>
          <a:solidFill>
            <a:schemeClr val="accent1"/>
          </a:solidFill>
          <a:ln w="6350" algn="ctr">
            <a:noFill/>
            <a:miter lim="800000"/>
            <a:headEnd/>
            <a:tailEnd/>
          </a:ln>
        </p:spPr>
        <p:txBody>
          <a:bodyPr lIns="0" tIns="71981" rIns="0" bIns="71981" rtlCol="0" anchor="ctr"/>
          <a:lstStyle/>
          <a:p>
            <a:pPr algn="ctr" defTabSz="914126" fontAlgn="base">
              <a:spcBef>
                <a:spcPct val="50000"/>
              </a:spcBef>
              <a:spcAft>
                <a:spcPct val="0"/>
              </a:spcAft>
              <a:buClr>
                <a:srgbClr val="F0AB00"/>
              </a:buClr>
              <a:buSzPct val="80000"/>
              <a:defRPr/>
            </a:pPr>
            <a:r>
              <a:rPr lang="en-US" sz="1200" kern="0" dirty="0">
                <a:solidFill>
                  <a:srgbClr val="FFFFFF"/>
                </a:solidFill>
                <a:ea typeface="Arial Unicode MS" pitchFamily="34" charset="-128"/>
                <a:cs typeface="Arial Unicode MS" pitchFamily="34" charset="-128"/>
              </a:rPr>
              <a:t>Critical Path</a:t>
            </a:r>
          </a:p>
        </p:txBody>
      </p:sp>
      <p:cxnSp>
        <p:nvCxnSpPr>
          <p:cNvPr id="9" name="Connector: Elbow 8"/>
          <p:cNvCxnSpPr>
            <a:stCxn id="5" idx="2"/>
            <a:endCxn id="24" idx="0"/>
          </p:cNvCxnSpPr>
          <p:nvPr/>
        </p:nvCxnSpPr>
        <p:spPr>
          <a:xfrm rot="16200000" flipH="1">
            <a:off x="5781522" y="1752003"/>
            <a:ext cx="409182" cy="1538887"/>
          </a:xfrm>
          <a:prstGeom prst="bentConnector3">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p:cNvCxnSpPr>
            <a:stCxn id="5" idx="2"/>
            <a:endCxn id="6" idx="0"/>
          </p:cNvCxnSpPr>
          <p:nvPr/>
        </p:nvCxnSpPr>
        <p:spPr>
          <a:xfrm rot="5400000">
            <a:off x="4248731" y="1758099"/>
            <a:ext cx="409182" cy="1526694"/>
          </a:xfrm>
          <a:prstGeom prst="bentConnector3">
            <a:avLst>
              <a:gd name="adj1" fmla="val 50000"/>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23" idx="2"/>
            <a:endCxn id="25" idx="0"/>
          </p:cNvCxnSpPr>
          <p:nvPr/>
        </p:nvCxnSpPr>
        <p:spPr>
          <a:xfrm rot="5400000">
            <a:off x="4632659" y="2903616"/>
            <a:ext cx="301909" cy="866606"/>
          </a:xfrm>
          <a:prstGeom prst="bentConnector3">
            <a:avLst>
              <a:gd name="adj1" fmla="val 50000"/>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p:cNvCxnSpPr>
            <a:stCxn id="23" idx="2"/>
            <a:endCxn id="26" idx="0"/>
          </p:cNvCxnSpPr>
          <p:nvPr/>
        </p:nvCxnSpPr>
        <p:spPr>
          <a:xfrm rot="16200000" flipH="1">
            <a:off x="5526681" y="2876199"/>
            <a:ext cx="301909" cy="921439"/>
          </a:xfrm>
          <a:prstGeom prst="bentConnector3">
            <a:avLst>
              <a:gd name="adj1" fmla="val 50000"/>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23" idx="0"/>
          </p:cNvCxnSpPr>
          <p:nvPr/>
        </p:nvCxnSpPr>
        <p:spPr>
          <a:xfrm>
            <a:off x="5216668" y="2316856"/>
            <a:ext cx="249" cy="409182"/>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Arrow: Right 19"/>
          <p:cNvSpPr/>
          <p:nvPr/>
        </p:nvSpPr>
        <p:spPr bwMode="gray">
          <a:xfrm rot="10800000">
            <a:off x="5890657" y="1837026"/>
            <a:ext cx="247698" cy="161696"/>
          </a:xfrm>
          <a:prstGeom prst="rightArrow">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dirty="0" err="1">
              <a:solidFill>
                <a:srgbClr val="FFFFFF"/>
              </a:solidFill>
              <a:ea typeface="Arial Unicode MS" pitchFamily="34" charset="-128"/>
              <a:cs typeface="Arial Unicode MS" pitchFamily="34" charset="-128"/>
            </a:endParaRPr>
          </a:p>
        </p:txBody>
      </p:sp>
      <p:pic>
        <p:nvPicPr>
          <p:cNvPr id="21" name="Picture 20"/>
          <p:cNvPicPr>
            <a:picLocks noChangeAspect="1"/>
          </p:cNvPicPr>
          <p:nvPr/>
        </p:nvPicPr>
        <p:blipFill>
          <a:blip r:embed="rId4"/>
          <a:stretch>
            <a:fillRect/>
          </a:stretch>
        </p:blipFill>
        <p:spPr>
          <a:xfrm>
            <a:off x="6182884" y="1550604"/>
            <a:ext cx="1133159" cy="673665"/>
          </a:xfrm>
          <a:prstGeom prst="rect">
            <a:avLst/>
          </a:prstGeom>
        </p:spPr>
      </p:pic>
      <p:pic>
        <p:nvPicPr>
          <p:cNvPr id="44" name="Picture 66" descr="SAP_grad_R_pref.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9832" y="1871101"/>
            <a:ext cx="422654" cy="20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6818178" y="1868484"/>
            <a:ext cx="267632" cy="230772"/>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defRPr/>
            </a:pPr>
            <a:r>
              <a:rPr lang="en-US" sz="1500" b="1" kern="0" dirty="0">
                <a:solidFill>
                  <a:srgbClr val="000000"/>
                </a:solidFill>
                <a:ea typeface="Arial Unicode MS" pitchFamily="34" charset="-128"/>
                <a:cs typeface="Arial Unicode MS" pitchFamily="34" charset="-128"/>
              </a:rPr>
              <a:t>PA</a:t>
            </a:r>
          </a:p>
        </p:txBody>
      </p:sp>
      <p:sp>
        <p:nvSpPr>
          <p:cNvPr id="33" name="Rectangle 32"/>
          <p:cNvSpPr/>
          <p:nvPr/>
        </p:nvSpPr>
        <p:spPr bwMode="gray">
          <a:xfrm>
            <a:off x="8271482" y="2460839"/>
            <a:ext cx="770273" cy="430243"/>
          </a:xfrm>
          <a:prstGeom prst="rect">
            <a:avLst/>
          </a:prstGeom>
          <a:solidFill>
            <a:schemeClr val="bg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dirty="0" err="1">
              <a:solidFill>
                <a:srgbClr val="FFFFFF"/>
              </a:solidFill>
              <a:ea typeface="Arial Unicode MS" pitchFamily="34" charset="-128"/>
              <a:cs typeface="Arial Unicode MS" pitchFamily="34" charset="-128"/>
            </a:endParaRPr>
          </a:p>
        </p:txBody>
      </p:sp>
      <p:pic>
        <p:nvPicPr>
          <p:cNvPr id="34" name="Picture 33"/>
          <p:cNvPicPr>
            <a:picLocks noChangeAspect="1"/>
          </p:cNvPicPr>
          <p:nvPr/>
        </p:nvPicPr>
        <p:blipFill rotWithShape="1">
          <a:blip r:embed="rId6"/>
          <a:srcRect l="14016" t="14578" r="4158"/>
          <a:stretch/>
        </p:blipFill>
        <p:spPr>
          <a:xfrm>
            <a:off x="8438212" y="2376637"/>
            <a:ext cx="3291555" cy="1626432"/>
          </a:xfrm>
          <a:prstGeom prst="rect">
            <a:avLst/>
          </a:prstGeom>
        </p:spPr>
      </p:pic>
      <p:sp>
        <p:nvSpPr>
          <p:cNvPr id="36" name="Hexagon 35"/>
          <p:cNvSpPr/>
          <p:nvPr/>
        </p:nvSpPr>
        <p:spPr bwMode="gray">
          <a:xfrm>
            <a:off x="10810442" y="2549553"/>
            <a:ext cx="736298" cy="630777"/>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defTabSz="1088449">
              <a:defRPr/>
            </a:pPr>
            <a:endParaRPr lang="en-GB" sz="2099">
              <a:solidFill>
                <a:srgbClr val="FFFFFF"/>
              </a:solidFill>
            </a:endParaRPr>
          </a:p>
        </p:txBody>
      </p:sp>
      <p:sp>
        <p:nvSpPr>
          <p:cNvPr id="37" name="Hexagon 36"/>
          <p:cNvSpPr/>
          <p:nvPr/>
        </p:nvSpPr>
        <p:spPr bwMode="gray">
          <a:xfrm>
            <a:off x="9706319" y="2549552"/>
            <a:ext cx="736298" cy="630777"/>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defTabSz="1088449">
              <a:defRPr/>
            </a:pPr>
            <a:endParaRPr lang="en-GB" sz="2099">
              <a:solidFill>
                <a:srgbClr val="FFFFFF"/>
              </a:solidFill>
            </a:endParaRPr>
          </a:p>
        </p:txBody>
      </p:sp>
      <p:sp>
        <p:nvSpPr>
          <p:cNvPr id="38" name="Hexagon 37"/>
          <p:cNvSpPr/>
          <p:nvPr/>
        </p:nvSpPr>
        <p:spPr bwMode="gray">
          <a:xfrm>
            <a:off x="8590768" y="3180329"/>
            <a:ext cx="736298" cy="630777"/>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defTabSz="1088449">
              <a:defRPr/>
            </a:pPr>
            <a:endParaRPr lang="en-GB" sz="2099">
              <a:solidFill>
                <a:srgbClr val="FFFFFF"/>
              </a:solidFill>
            </a:endParaRPr>
          </a:p>
        </p:txBody>
      </p:sp>
      <p:sp>
        <p:nvSpPr>
          <p:cNvPr id="39" name="Hexagon 38"/>
          <p:cNvSpPr/>
          <p:nvPr/>
        </p:nvSpPr>
        <p:spPr bwMode="gray">
          <a:xfrm>
            <a:off x="9689178" y="3182778"/>
            <a:ext cx="736298" cy="630777"/>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defTabSz="1088449">
              <a:defRPr/>
            </a:pPr>
            <a:endParaRPr lang="en-GB" sz="2099">
              <a:solidFill>
                <a:srgbClr val="FFFFFF"/>
              </a:solidFill>
            </a:endParaRPr>
          </a:p>
        </p:txBody>
      </p:sp>
      <p:sp>
        <p:nvSpPr>
          <p:cNvPr id="40" name="Rectangle: Rounded Corners 39"/>
          <p:cNvSpPr/>
          <p:nvPr/>
        </p:nvSpPr>
        <p:spPr bwMode="gray">
          <a:xfrm>
            <a:off x="503871" y="854746"/>
            <a:ext cx="1252673" cy="178919"/>
          </a:xfrm>
          <a:prstGeom prst="roundRect">
            <a:avLst/>
          </a:prstGeom>
          <a:solidFill>
            <a:schemeClr val="accent1"/>
          </a:solidFill>
          <a:ln w="12700" algn="ctr">
            <a:solidFill>
              <a:schemeClr val="accent1"/>
            </a:solidFill>
            <a:miter lim="800000"/>
            <a:headEnd type="none" w="med" len="med"/>
            <a:tailEnd type="triangle" w="lg" len="lg"/>
          </a:ln>
        </p:spPr>
        <p:txBody>
          <a:bodyPr lIns="0" rIns="0" rtlCol="0" anchor="ctr"/>
          <a:lstStyle/>
          <a:p>
            <a:pPr algn="ctr" defTabSz="1088449">
              <a:defRPr/>
            </a:pPr>
            <a:r>
              <a:rPr lang="en-US" sz="1000" dirty="0">
                <a:solidFill>
                  <a:srgbClr val="FFFFFF"/>
                </a:solidFill>
              </a:rPr>
              <a:t>Customer Intensive</a:t>
            </a:r>
          </a:p>
        </p:txBody>
      </p:sp>
    </p:spTree>
    <p:extLst>
      <p:ext uri="{BB962C8B-B14F-4D97-AF65-F5344CB8AC3E}">
        <p14:creationId xmlns:p14="http://schemas.microsoft.com/office/powerpoint/2010/main" val="2194691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Shrink Cause Analysis from Administrative Data</a:t>
            </a:r>
          </a:p>
        </p:txBody>
      </p:sp>
      <p:sp>
        <p:nvSpPr>
          <p:cNvPr id="4" name="TextBox 3"/>
          <p:cNvSpPr txBox="1"/>
          <p:nvPr/>
        </p:nvSpPr>
        <p:spPr>
          <a:xfrm>
            <a:off x="652265" y="4976111"/>
            <a:ext cx="4014877" cy="15384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b="1" kern="0" dirty="0">
                <a:solidFill>
                  <a:schemeClr val="tx1">
                    <a:lumMod val="85000"/>
                    <a:lumOff val="15000"/>
                  </a:schemeClr>
                </a:solidFill>
                <a:ea typeface="Arial Unicode MS" pitchFamily="34" charset="-128"/>
                <a:cs typeface="Aharoni" pitchFamily="2" charset="-79"/>
              </a:rPr>
              <a:t>Business </a:t>
            </a:r>
            <a:r>
              <a:rPr lang="en-US" sz="1000" b="1" kern="0" dirty="0">
                <a:ea typeface="Arial Unicode MS" pitchFamily="34" charset="-128"/>
                <a:cs typeface="Aharoni" pitchFamily="2" charset="-79"/>
              </a:rPr>
              <a:t>Challenges and </a:t>
            </a:r>
            <a:r>
              <a:rPr lang="en-US" sz="1000" b="1" dirty="0"/>
              <a:t>scope of collaborative prototype</a:t>
            </a:r>
          </a:p>
        </p:txBody>
      </p:sp>
      <p:sp>
        <p:nvSpPr>
          <p:cNvPr id="5" name="TextBox 4"/>
          <p:cNvSpPr txBox="1"/>
          <p:nvPr/>
        </p:nvSpPr>
        <p:spPr>
          <a:xfrm>
            <a:off x="671373" y="1450078"/>
            <a:ext cx="1381812" cy="923330"/>
          </a:xfrm>
          <a:prstGeom prst="rect">
            <a:avLst/>
          </a:prstGeom>
          <a:noFill/>
        </p:spPr>
        <p:txBody>
          <a:bodyPr wrap="square" lIns="0" tIns="0" rIns="0" bIns="0">
            <a:spAutoFit/>
          </a:bodyPr>
          <a:lstStyle/>
          <a:p>
            <a:pPr>
              <a:buClr>
                <a:srgbClr val="F0AB00"/>
              </a:buClr>
              <a:buSzPct val="80000"/>
              <a:defRPr/>
            </a:pPr>
            <a:r>
              <a:rPr lang="en-US" sz="1000" b="1" kern="0" dirty="0">
                <a:ea typeface="Arial Unicode MS" pitchFamily="34" charset="-128"/>
                <a:cs typeface="Arial Unicode MS" pitchFamily="34" charset="-128"/>
              </a:rPr>
              <a:t>$100 </a:t>
            </a:r>
            <a:r>
              <a:rPr lang="en-US" sz="1000" b="1" kern="0" dirty="0" err="1">
                <a:ea typeface="Arial Unicode MS" pitchFamily="34" charset="-128"/>
                <a:cs typeface="Arial Unicode MS" pitchFamily="34" charset="-128"/>
              </a:rPr>
              <a:t>bn</a:t>
            </a:r>
            <a:endParaRPr lang="en-US" sz="1000" b="1" kern="0" dirty="0">
              <a:ea typeface="Arial Unicode MS" pitchFamily="34" charset="-128"/>
              <a:cs typeface="Arial Unicode MS" pitchFamily="34" charset="-128"/>
            </a:endParaRPr>
          </a:p>
          <a:p>
            <a:pPr>
              <a:buClr>
                <a:srgbClr val="F0AB00"/>
              </a:buClr>
              <a:buSzPct val="80000"/>
              <a:defRPr/>
            </a:pPr>
            <a:r>
              <a:rPr lang="en-US" sz="1000" kern="0" dirty="0">
                <a:ea typeface="Arial Unicode MS" pitchFamily="34" charset="-128"/>
                <a:cs typeface="Arial Unicode MS" pitchFamily="34" charset="-128"/>
              </a:rPr>
              <a:t>Annual Revenue</a:t>
            </a:r>
          </a:p>
          <a:p>
            <a:pPr>
              <a:buClr>
                <a:srgbClr val="F0AB00"/>
              </a:buClr>
              <a:buSzPct val="80000"/>
              <a:defRPr/>
            </a:pPr>
            <a:r>
              <a:rPr lang="en-US" sz="1000" kern="0" dirty="0">
                <a:ea typeface="Arial Unicode MS" pitchFamily="34" charset="-128"/>
                <a:cs typeface="Arial Unicode MS" pitchFamily="34" charset="-128"/>
              </a:rPr>
              <a:t> </a:t>
            </a:r>
            <a:endParaRPr lang="en-US" sz="1000" b="1" kern="0" dirty="0">
              <a:ea typeface="Arial Unicode MS" pitchFamily="34" charset="-128"/>
              <a:cs typeface="Arial Unicode MS" pitchFamily="34" charset="-128"/>
            </a:endParaRPr>
          </a:p>
          <a:p>
            <a:pPr>
              <a:buClr>
                <a:srgbClr val="F0AB00"/>
              </a:buClr>
              <a:buSzPct val="80000"/>
              <a:defRPr/>
            </a:pPr>
            <a:r>
              <a:rPr lang="en-US" sz="1000" b="1" kern="0" dirty="0">
                <a:ea typeface="Arial Unicode MS" pitchFamily="34" charset="-128"/>
                <a:cs typeface="Arial Unicode MS" pitchFamily="34" charset="-128"/>
              </a:rPr>
              <a:t>500,000</a:t>
            </a:r>
          </a:p>
          <a:p>
            <a:pPr>
              <a:buClr>
                <a:srgbClr val="F0AB00"/>
              </a:buClr>
              <a:buSzPct val="80000"/>
              <a:defRPr/>
            </a:pPr>
            <a:r>
              <a:rPr lang="en-US" sz="1000" kern="0" dirty="0">
                <a:ea typeface="Arial Unicode MS" pitchFamily="34" charset="-128"/>
                <a:cs typeface="Arial Unicode MS" pitchFamily="34" charset="-128"/>
              </a:rPr>
              <a:t>employees</a:t>
            </a:r>
          </a:p>
          <a:p>
            <a:pPr>
              <a:buClr>
                <a:srgbClr val="F0AB00"/>
              </a:buClr>
              <a:buSzPct val="80000"/>
              <a:defRPr/>
            </a:pPr>
            <a:endParaRPr lang="en-US" sz="1000" kern="0" dirty="0">
              <a:solidFill>
                <a:srgbClr val="000000"/>
              </a:solidFill>
              <a:ea typeface="Arial Unicode MS" pitchFamily="34" charset="-128"/>
              <a:cs typeface="Arial Unicode MS" pitchFamily="34" charset="-128"/>
            </a:endParaRPr>
          </a:p>
        </p:txBody>
      </p:sp>
      <p:cxnSp>
        <p:nvCxnSpPr>
          <p:cNvPr id="6" name="Straight Connector 5"/>
          <p:cNvCxnSpPr/>
          <p:nvPr/>
        </p:nvCxnSpPr>
        <p:spPr>
          <a:xfrm flipH="1">
            <a:off x="2522869" y="1440770"/>
            <a:ext cx="16298" cy="338161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228645" y="1409788"/>
            <a:ext cx="0" cy="4935332"/>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41601" y="4825624"/>
            <a:ext cx="7585789" cy="7975"/>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43215" y="4138872"/>
            <a:ext cx="3629912" cy="2323108"/>
          </a:xfrm>
          <a:prstGeom prst="rect">
            <a:avLst/>
          </a:prstGeom>
          <a:solidFill>
            <a:schemeClr val="bg1"/>
          </a:solidFill>
        </p:spPr>
        <p:txBody>
          <a:bodyPr wrap="square">
            <a:spAutoFit/>
          </a:bodyPr>
          <a:lstStyle/>
          <a:p>
            <a:pPr fontAlgn="base">
              <a:spcAft>
                <a:spcPct val="0"/>
              </a:spcAft>
              <a:buClr>
                <a:srgbClr val="F0AB00"/>
              </a:buClr>
              <a:buSzPct val="80000"/>
            </a:pPr>
            <a:r>
              <a:rPr lang="en-GB" sz="1000" b="1" kern="0" dirty="0">
                <a:ea typeface="Arial Unicode MS" pitchFamily="34" charset="-128"/>
                <a:cs typeface="Arial Unicode MS" pitchFamily="34" charset="-128"/>
              </a:rPr>
              <a:t>Results / outcomes / next steps:</a:t>
            </a:r>
            <a:endParaRPr lang="en-US" sz="1000" kern="0" dirty="0">
              <a:ea typeface="Arial Unicode MS" pitchFamily="34" charset="-128"/>
              <a:cs typeface="Arial Unicode MS" pitchFamily="34" charset="-128"/>
            </a:endParaRPr>
          </a:p>
          <a:p>
            <a:pPr>
              <a:spcBef>
                <a:spcPts val="600"/>
              </a:spcBef>
              <a:buClr>
                <a:schemeClr val="accent4"/>
              </a:buClr>
            </a:pPr>
            <a:r>
              <a:rPr lang="en-US" sz="1000" dirty="0"/>
              <a:t>Developed models that</a:t>
            </a:r>
          </a:p>
          <a:p>
            <a:pPr marL="342797" indent="-342797">
              <a:spcBef>
                <a:spcPts val="600"/>
              </a:spcBef>
              <a:buClr>
                <a:schemeClr val="accent4"/>
              </a:buClr>
              <a:buFont typeface="Wingdings" charset="2"/>
              <a:buChar char="ü"/>
            </a:pPr>
            <a:r>
              <a:rPr lang="en-US" sz="1000" kern="0" dirty="0">
                <a:ea typeface="Arial Unicode MS" pitchFamily="34" charset="-128"/>
                <a:cs typeface="Arial Unicode MS" pitchFamily="34" charset="-128"/>
              </a:rPr>
              <a:t>Identified support variables and shrink drivers that can lead to actionable insights focused on shrink reduction</a:t>
            </a:r>
          </a:p>
          <a:p>
            <a:pPr marL="342797" indent="-342797">
              <a:spcBef>
                <a:spcPts val="600"/>
              </a:spcBef>
              <a:buClr>
                <a:schemeClr val="accent4"/>
              </a:buClr>
              <a:buFont typeface="Wingdings" charset="2"/>
              <a:buChar char="ü"/>
            </a:pPr>
            <a:r>
              <a:rPr lang="en-US" sz="1000" kern="0" dirty="0">
                <a:ea typeface="Arial Unicode MS" pitchFamily="34" charset="-128"/>
                <a:cs typeface="Arial Unicode MS" pitchFamily="34" charset="-128"/>
              </a:rPr>
              <a:t>Discovered shrink cause due to RDC supply chain activity specifically sending DCs 2777 and 2837</a:t>
            </a:r>
          </a:p>
          <a:p>
            <a:pPr marL="342797" indent="-342797">
              <a:spcBef>
                <a:spcPts val="600"/>
              </a:spcBef>
              <a:buClr>
                <a:schemeClr val="accent4"/>
              </a:buClr>
              <a:buFont typeface="Wingdings" charset="2"/>
              <a:buChar char="ü"/>
            </a:pPr>
            <a:r>
              <a:rPr lang="en-US" sz="1000" kern="0" dirty="0"/>
              <a:t>Criminal activity specifically violent crimes, and property crimes can be an indicator of shrink increase</a:t>
            </a:r>
          </a:p>
          <a:p>
            <a:pPr marL="342797" indent="-342797">
              <a:spcBef>
                <a:spcPts val="600"/>
              </a:spcBef>
              <a:buClr>
                <a:schemeClr val="accent4"/>
              </a:buClr>
              <a:buFont typeface="Wingdings" charset="2"/>
              <a:buChar char="ü"/>
            </a:pPr>
            <a:endParaRPr lang="en-US" sz="1000" kern="0" dirty="0">
              <a:solidFill>
                <a:sysClr val="windowText" lastClr="000000"/>
              </a:solidFill>
            </a:endParaRPr>
          </a:p>
          <a:p>
            <a:pPr fontAlgn="base">
              <a:spcAft>
                <a:spcPct val="0"/>
              </a:spcAft>
              <a:buClr>
                <a:schemeClr val="accent4"/>
              </a:buClr>
              <a:buSzPct val="80000"/>
            </a:pPr>
            <a:r>
              <a:rPr lang="en-US" sz="1000" kern="0" dirty="0">
                <a:ea typeface="Arial Unicode MS" pitchFamily="34" charset="-128"/>
                <a:cs typeface="Arial Unicode MS" pitchFamily="34" charset="-128"/>
              </a:rPr>
              <a:t>Next: second phase </a:t>
            </a:r>
            <a:r>
              <a:rPr lang="en-US" sz="1000" kern="0" dirty="0" err="1">
                <a:ea typeface="Arial Unicode MS" pitchFamily="34" charset="-128"/>
                <a:cs typeface="Arial Unicode MS" pitchFamily="34" charset="-128"/>
              </a:rPr>
              <a:t>Poc</a:t>
            </a:r>
            <a:r>
              <a:rPr lang="en-US" sz="1000" kern="0" dirty="0">
                <a:ea typeface="Arial Unicode MS" pitchFamily="34" charset="-128"/>
                <a:cs typeface="Arial Unicode MS" pitchFamily="34" charset="-128"/>
              </a:rPr>
              <a:t> proposal will be suggested to dig deeper into identifying what can be enhanced to decrease shrink</a:t>
            </a:r>
          </a:p>
        </p:txBody>
      </p:sp>
      <p:sp>
        <p:nvSpPr>
          <p:cNvPr id="10" name="TextBox 9"/>
          <p:cNvSpPr txBox="1"/>
          <p:nvPr/>
        </p:nvSpPr>
        <p:spPr>
          <a:xfrm>
            <a:off x="563434" y="5167653"/>
            <a:ext cx="7533364" cy="1015399"/>
          </a:xfrm>
          <a:prstGeom prst="rect">
            <a:avLst/>
          </a:prstGeom>
          <a:noFill/>
        </p:spPr>
        <p:txBody>
          <a:bodyPr wrap="square" rtlCol="0">
            <a:spAutoFit/>
          </a:bodyPr>
          <a:lstStyle/>
          <a:p>
            <a:r>
              <a:rPr lang="en-US" sz="1000" dirty="0"/>
              <a:t>Shrink increased from $2B in 2016 to $2.2B in 2017 totaling 2% of revenue from 2016 to 2017. The customer is trying to understand the causes of increase by considering supply chain, ordering channels, and location data.</a:t>
            </a:r>
          </a:p>
          <a:p>
            <a:endParaRPr lang="en-US" sz="1000" dirty="0"/>
          </a:p>
          <a:p>
            <a:endParaRPr lang="en-US" sz="1000" dirty="0"/>
          </a:p>
          <a:p>
            <a:r>
              <a:rPr lang="en-US" sz="1000" dirty="0"/>
              <a:t>During the </a:t>
            </a:r>
            <a:r>
              <a:rPr lang="en-US" sz="1000" dirty="0" err="1"/>
              <a:t>PoC</a:t>
            </a:r>
            <a:r>
              <a:rPr lang="en-US" sz="1000" dirty="0"/>
              <a:t>, SAP enhanced the data with crime data from the FBI database and built a predictive model to detect the causes of shrink from provided administrative data. The factors considered affect only 12% of shrink causes, and not the remaining 88%.</a:t>
            </a:r>
          </a:p>
        </p:txBody>
      </p:sp>
      <p:cxnSp>
        <p:nvCxnSpPr>
          <p:cNvPr id="11" name="Straight Connector 10"/>
          <p:cNvCxnSpPr/>
          <p:nvPr/>
        </p:nvCxnSpPr>
        <p:spPr>
          <a:xfrm>
            <a:off x="641602" y="2940122"/>
            <a:ext cx="1891877" cy="7975"/>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27390" y="4083324"/>
            <a:ext cx="3334421"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360493" y="1380142"/>
            <a:ext cx="3550660" cy="707702"/>
          </a:xfrm>
          <a:prstGeom prst="rect">
            <a:avLst/>
          </a:prstGeom>
          <a:solidFill>
            <a:schemeClr val="bg1"/>
          </a:solidFill>
        </p:spPr>
        <p:txBody>
          <a:bodyPr wrap="square">
            <a:spAutoFit/>
          </a:bodyPr>
          <a:lstStyle/>
          <a:p>
            <a:pPr fontAlgn="base">
              <a:spcAft>
                <a:spcPct val="0"/>
              </a:spcAft>
              <a:buClr>
                <a:srgbClr val="F0AB00"/>
              </a:buClr>
              <a:buSzPct val="80000"/>
            </a:pPr>
            <a:r>
              <a:rPr lang="en-GB" sz="1000" b="1" kern="0" dirty="0">
                <a:ea typeface="Arial Unicode MS" pitchFamily="34" charset="-128"/>
                <a:cs typeface="Arial Unicode MS" pitchFamily="34" charset="-128"/>
              </a:rPr>
              <a:t>Key Technologies leveraged:</a:t>
            </a:r>
          </a:p>
          <a:p>
            <a:pPr marL="171399" indent="-171399" fontAlgn="base">
              <a:spcBef>
                <a:spcPct val="50000"/>
              </a:spcBef>
              <a:spcAft>
                <a:spcPct val="0"/>
              </a:spcAft>
              <a:buClr>
                <a:srgbClr val="F0AB00"/>
              </a:buClr>
              <a:buSzPct val="80000"/>
              <a:buFont typeface="Wingdings" charset="2"/>
              <a:buChar char="Ø"/>
            </a:pPr>
            <a:r>
              <a:rPr lang="en-GB" sz="1000" kern="0" dirty="0">
                <a:ea typeface="Arial Unicode MS" pitchFamily="34" charset="-128"/>
                <a:cs typeface="Arial Unicode MS" pitchFamily="34" charset="-128"/>
              </a:rPr>
              <a:t>HANA Platform (Spatial, APL, ETL)</a:t>
            </a:r>
          </a:p>
          <a:p>
            <a:pPr marL="171399" indent="-171399" fontAlgn="base">
              <a:spcBef>
                <a:spcPct val="50000"/>
              </a:spcBef>
              <a:spcAft>
                <a:spcPct val="0"/>
              </a:spcAft>
              <a:buClr>
                <a:srgbClr val="F0AB00"/>
              </a:buClr>
              <a:buSzPct val="80000"/>
              <a:buFont typeface="Wingdings" charset="2"/>
              <a:buChar char="Ø"/>
            </a:pPr>
            <a:r>
              <a:rPr lang="en-GB" sz="1000" kern="0" dirty="0">
                <a:ea typeface="Arial Unicode MS" pitchFamily="34" charset="-128"/>
                <a:cs typeface="Arial Unicode MS" pitchFamily="34" charset="-128"/>
              </a:rPr>
              <a:t>SAP Business Objects Data Services</a:t>
            </a:r>
            <a:endParaRPr lang="en-US" sz="1000" kern="0" dirty="0">
              <a:ea typeface="Arial Unicode MS" pitchFamily="34" charset="-128"/>
              <a:cs typeface="Arial Unicode MS" pitchFamily="34" charset="-128"/>
            </a:endParaRPr>
          </a:p>
        </p:txBody>
      </p:sp>
      <p:sp>
        <p:nvSpPr>
          <p:cNvPr id="14" name="TextBox 13"/>
          <p:cNvSpPr txBox="1"/>
          <p:nvPr/>
        </p:nvSpPr>
        <p:spPr>
          <a:xfrm>
            <a:off x="652266" y="3046347"/>
            <a:ext cx="1793143"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b="1" kern="0" dirty="0">
                <a:solidFill>
                  <a:schemeClr val="tx1">
                    <a:lumMod val="85000"/>
                    <a:lumOff val="15000"/>
                  </a:schemeClr>
                </a:solidFill>
                <a:ea typeface="Arial Unicode MS" pitchFamily="34" charset="-128"/>
                <a:cs typeface="Aharoni" pitchFamily="2" charset="-79"/>
              </a:rPr>
              <a:t>Executive Sponsors</a:t>
            </a:r>
          </a:p>
          <a:p>
            <a:pPr marL="171399" indent="-171399" fontAlgn="base">
              <a:spcBef>
                <a:spcPct val="50000"/>
              </a:spcBef>
              <a:spcAft>
                <a:spcPct val="0"/>
              </a:spcAft>
              <a:buClr>
                <a:schemeClr val="accent3"/>
              </a:buClr>
              <a:buSzPct val="80000"/>
              <a:buFont typeface="Arial" panose="020B0604020202020204" pitchFamily="34" charset="0"/>
              <a:buChar char="■"/>
            </a:pPr>
            <a:r>
              <a:rPr lang="en-US" sz="1000" dirty="0"/>
              <a:t>Director Finance IT</a:t>
            </a:r>
          </a:p>
          <a:p>
            <a:pPr marL="171399" indent="-171399" fontAlgn="base">
              <a:spcBef>
                <a:spcPct val="50000"/>
              </a:spcBef>
              <a:spcAft>
                <a:spcPct val="0"/>
              </a:spcAft>
              <a:buClr>
                <a:schemeClr val="accent3"/>
              </a:buClr>
              <a:buSzPct val="80000"/>
              <a:buFont typeface="Arial" panose="020B0604020202020204" pitchFamily="34" charset="0"/>
              <a:buChar char="■"/>
            </a:pPr>
            <a:r>
              <a:rPr lang="en-US" sz="1000" dirty="0"/>
              <a:t>Sr. Manager Data Analytics</a:t>
            </a:r>
          </a:p>
          <a:p>
            <a:pPr marL="171399" indent="-171399" fontAlgn="base">
              <a:spcBef>
                <a:spcPct val="50000"/>
              </a:spcBef>
              <a:spcAft>
                <a:spcPct val="0"/>
              </a:spcAft>
              <a:buClr>
                <a:schemeClr val="accent3"/>
              </a:buClr>
              <a:buSzPct val="80000"/>
              <a:buFont typeface="Arial" panose="020B0604020202020204" pitchFamily="34" charset="0"/>
              <a:buChar char="■"/>
            </a:pPr>
            <a:endParaRPr lang="en-US" sz="1000" dirty="0"/>
          </a:p>
        </p:txBody>
      </p:sp>
      <p:sp>
        <p:nvSpPr>
          <p:cNvPr id="17" name="Rectangle 16"/>
          <p:cNvSpPr/>
          <p:nvPr/>
        </p:nvSpPr>
        <p:spPr bwMode="gray">
          <a:xfrm>
            <a:off x="8271482" y="2460839"/>
            <a:ext cx="770273" cy="430243"/>
          </a:xfrm>
          <a:prstGeom prst="rect">
            <a:avLst/>
          </a:prstGeom>
          <a:solidFill>
            <a:schemeClr val="bg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pic>
        <p:nvPicPr>
          <p:cNvPr id="19" name="Picture 18"/>
          <p:cNvPicPr>
            <a:picLocks noChangeAspect="1"/>
          </p:cNvPicPr>
          <p:nvPr/>
        </p:nvPicPr>
        <p:blipFill rotWithShape="1">
          <a:blip r:embed="rId3"/>
          <a:srcRect l="14016" t="14578" r="4158"/>
          <a:stretch/>
        </p:blipFill>
        <p:spPr>
          <a:xfrm>
            <a:off x="8438212" y="2376637"/>
            <a:ext cx="3291555" cy="1626432"/>
          </a:xfrm>
          <a:prstGeom prst="rect">
            <a:avLst/>
          </a:prstGeom>
        </p:spPr>
      </p:pic>
      <p:sp>
        <p:nvSpPr>
          <p:cNvPr id="20" name="Hexagon 19"/>
          <p:cNvSpPr/>
          <p:nvPr/>
        </p:nvSpPr>
        <p:spPr bwMode="gray">
          <a:xfrm>
            <a:off x="10810442" y="2549553"/>
            <a:ext cx="736298" cy="630777"/>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a:endParaRPr lang="en-GB" sz="1799"/>
          </a:p>
        </p:txBody>
      </p:sp>
      <p:sp>
        <p:nvSpPr>
          <p:cNvPr id="21" name="Hexagon 20"/>
          <p:cNvSpPr/>
          <p:nvPr/>
        </p:nvSpPr>
        <p:spPr bwMode="gray">
          <a:xfrm>
            <a:off x="9706319" y="2549552"/>
            <a:ext cx="736298" cy="630777"/>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a:endParaRPr lang="en-GB" sz="1799"/>
          </a:p>
        </p:txBody>
      </p:sp>
      <p:sp>
        <p:nvSpPr>
          <p:cNvPr id="22" name="Hexagon 21"/>
          <p:cNvSpPr/>
          <p:nvPr/>
        </p:nvSpPr>
        <p:spPr bwMode="gray">
          <a:xfrm>
            <a:off x="8590768" y="3180329"/>
            <a:ext cx="736298" cy="630777"/>
          </a:xfrm>
          <a:prstGeom prst="hexagon">
            <a:avLst>
              <a:gd name="adj" fmla="val 28816"/>
              <a:gd name="vf" fmla="val 115470"/>
            </a:avLst>
          </a:prstGeom>
          <a:gradFill>
            <a:gsLst>
              <a:gs pos="0">
                <a:schemeClr val="accent1"/>
              </a:gs>
              <a:gs pos="50000">
                <a:schemeClr val="accent1">
                  <a:alpha val="40000"/>
                </a:schemeClr>
              </a:gs>
              <a:gs pos="100000">
                <a:schemeClr val="accent1">
                  <a:alpha val="70000"/>
                </a:schemeClr>
              </a:gs>
            </a:gsLst>
            <a:lin ang="5400000" scaled="1"/>
          </a:gradFill>
          <a:ln w="12700" algn="ctr">
            <a:solidFill>
              <a:schemeClr val="accent1"/>
            </a:solidFill>
            <a:miter lim="800000"/>
            <a:headEnd type="none" w="med" len="med"/>
            <a:tailEnd type="triangle" w="lg" len="lg"/>
          </a:ln>
        </p:spPr>
        <p:txBody>
          <a:bodyPr rtlCol="0" anchor="ctr"/>
          <a:lstStyle/>
          <a:p>
            <a:pPr algn="ctr"/>
            <a:endParaRPr lang="en-GB" sz="1799"/>
          </a:p>
        </p:txBody>
      </p:sp>
      <p:pic>
        <p:nvPicPr>
          <p:cNvPr id="1026" name="Picture 8"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744" y="1111945"/>
            <a:ext cx="3045397" cy="190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7" descr="image0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077" y="2713141"/>
            <a:ext cx="3161477" cy="198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FFF326F-1979-914E-873B-D839B360799D}"/>
              </a:ext>
            </a:extLst>
          </p:cNvPr>
          <p:cNvSpPr/>
          <p:nvPr/>
        </p:nvSpPr>
        <p:spPr bwMode="gray">
          <a:xfrm>
            <a:off x="2533479" y="987552"/>
            <a:ext cx="538905" cy="640080"/>
          </a:xfrm>
          <a:prstGeom prst="rect">
            <a:avLst/>
          </a:prstGeom>
          <a:solidFill>
            <a:schemeClr val="bg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Rectangle 22">
            <a:extLst>
              <a:ext uri="{FF2B5EF4-FFF2-40B4-BE49-F238E27FC236}">
                <a16:creationId xmlns:a16="http://schemas.microsoft.com/office/drawing/2014/main" id="{E4930951-3567-0E49-ADC0-1EED54CAF6E9}"/>
              </a:ext>
            </a:extLst>
          </p:cNvPr>
          <p:cNvSpPr/>
          <p:nvPr/>
        </p:nvSpPr>
        <p:spPr bwMode="gray">
          <a:xfrm>
            <a:off x="4907362" y="2586548"/>
            <a:ext cx="538905" cy="640080"/>
          </a:xfrm>
          <a:prstGeom prst="rect">
            <a:avLst/>
          </a:prstGeom>
          <a:solidFill>
            <a:schemeClr val="bg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98742148"/>
      </p:ext>
    </p:extLst>
  </p:cSld>
  <p:clrMapOvr>
    <a:masterClrMapping/>
  </p:clrMapOvr>
</p:sld>
</file>

<file path=ppt/theme/theme1.xml><?xml version="1.0" encoding="utf-8"?>
<a:theme xmlns:a="http://schemas.openxmlformats.org/drawingml/2006/main" name="SAP_2017_16x9_black">
  <a:themeElements>
    <a:clrScheme name="Custom 3">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FFFFFF"/>
      </a:hlink>
      <a:folHlink>
        <a:srgbClr val="FFFFFF"/>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potx [Read-Only]" id="{A4405AF1-4B91-4455-80AD-0E64EEC1CDD4}" vid="{EF567C36-2898-415B-B0D1-0D45DDFF9B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SAP_2017_16x9_Black - public</Template>
  <TotalTime>21853</TotalTime>
  <Words>1115</Words>
  <Application>Microsoft Macintosh PowerPoint</Application>
  <PresentationFormat>Widescreen</PresentationFormat>
  <Paragraphs>137</Paragraphs>
  <Slides>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Aharoni</vt:lpstr>
      <vt:lpstr>Arial</vt:lpstr>
      <vt:lpstr>Arial Unicode MS</vt:lpstr>
      <vt:lpstr>Calibri</vt:lpstr>
      <vt:lpstr>Courier New</vt:lpstr>
      <vt:lpstr>Symbol</vt:lpstr>
      <vt:lpstr>wingdings</vt:lpstr>
      <vt:lpstr>wingdings</vt:lpstr>
      <vt:lpstr>SAP_2017_16x9_black</vt:lpstr>
      <vt:lpstr>PowerPoint Presentation</vt:lpstr>
      <vt:lpstr>SAP HANA Data Management Suite Secure, governed, enterprise-class applications and analytics from a trusted, unified view</vt:lpstr>
      <vt:lpstr>ML for High Volume Trading Reconsolidation</vt:lpstr>
      <vt:lpstr>Shrink Cause Analysis from Administrative Data</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Bonchek</dc:creator>
  <cp:lastModifiedBy>Appleby, John</cp:lastModifiedBy>
  <cp:revision>1198</cp:revision>
  <cp:lastPrinted>2017-08-30T17:24:02Z</cp:lastPrinted>
  <dcterms:created xsi:type="dcterms:W3CDTF">2017-07-26T19:47:36Z</dcterms:created>
  <dcterms:modified xsi:type="dcterms:W3CDTF">2018-05-02T12:24:53Z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-1121947169</vt:i4>
  </property>
  <property fmtid="{D5CDD505-2E9C-101B-9397-08002B2CF9AE}" pid="3" name="_NewReviewCycle">
    <vt:lpwstr/>
  </property>
  <property fmtid="{D5CDD505-2E9C-101B-9397-08002B2CF9AE}" pid="4" name="_EmailSubject">
    <vt:lpwstr>110717b_SAP_PPT_HANA_GoldenDeck_111517_po.pptx</vt:lpwstr>
  </property>
  <property fmtid="{D5CDD505-2E9C-101B-9397-08002B2CF9AE}" pid="5" name="_AuthorEmail">
    <vt:lpwstr>brian.vink@sap.com</vt:lpwstr>
  </property>
  <property fmtid="{D5CDD505-2E9C-101B-9397-08002B2CF9AE}" pid="6" name="_AuthorEmailDisplayName">
    <vt:lpwstr>Vink, Brian</vt:lpwstr>
  </property>
  <property fmtid="{D5CDD505-2E9C-101B-9397-08002B2CF9AE}" pid="7" name="_PreviousAdHocReviewCycleID">
    <vt:i4>23581346</vt:i4>
  </property>
</Properties>
</file>